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Mon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279F92-F826-4CF2-A2D0-D74E655E4456}">
  <a:tblStyle styleId="{A0279F92-F826-4CF2-A2D0-D74E655E44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61" autoAdjust="0"/>
  </p:normalViewPr>
  <p:slideViewPr>
    <p:cSldViewPr snapToGrid="0">
      <p:cViewPr varScale="1">
        <p:scale>
          <a:sx n="108" d="100"/>
          <a:sy n="108" d="100"/>
        </p:scale>
        <p:origin x="170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Just finished some really new and hard topics (deep learning, computer vision, NLP, time series). How do you feel?</a:t>
            </a:r>
            <a:endParaRPr/>
          </a:p>
          <a:p>
            <a:pPr marL="457200" lvl="0" indent="-298450" algn="l" rtl="0">
              <a:spcBef>
                <a:spcPts val="0"/>
              </a:spcBef>
              <a:spcAft>
                <a:spcPts val="0"/>
              </a:spcAft>
              <a:buSzPts val="1100"/>
              <a:buChar char="-"/>
            </a:pPr>
            <a:r>
              <a:rPr lang="en"/>
              <a:t>Set of algorithms for determining what you might like.</a:t>
            </a:r>
            <a:endParaRPr/>
          </a:p>
          <a:p>
            <a:pPr marL="457200" lvl="0" indent="-298450" algn="l" rtl="0">
              <a:spcBef>
                <a:spcPts val="0"/>
              </a:spcBef>
              <a:spcAft>
                <a:spcPts val="0"/>
              </a:spcAft>
              <a:buSzPts val="1100"/>
              <a:buChar char="-"/>
            </a:pPr>
            <a:r>
              <a:rPr lang="en"/>
              <a:t>Fun lecture. Almost no new technical concepts. Using existing concepts in a new context.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209f7e9a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209f7e9a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209f7e9a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209f7e9a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Feature space different for products (lip stick vs foundation)</a:t>
            </a:r>
          </a:p>
          <a:p>
            <a:pPr marL="457200" lvl="0" indent="-298450" algn="l" rtl="0">
              <a:spcBef>
                <a:spcPts val="0"/>
              </a:spcBef>
              <a:spcAft>
                <a:spcPts val="0"/>
              </a:spcAft>
              <a:buSzPts val="1100"/>
              <a:buChar char="-"/>
            </a:pPr>
            <a:r>
              <a:rPr lang="en" dirty="0"/>
              <a:t>Can describe features using different systems (l’oreal vs estee lauder)</a:t>
            </a:r>
          </a:p>
          <a:p>
            <a:pPr marL="457200" lvl="0" indent="-298450" algn="l" rtl="0">
              <a:spcBef>
                <a:spcPts val="0"/>
              </a:spcBef>
              <a:spcAft>
                <a:spcPts val="0"/>
              </a:spcAft>
              <a:buSzPts val="1100"/>
              <a:buChar char="-"/>
            </a:pPr>
            <a:r>
              <a:rPr lang="en" dirty="0"/>
              <a:t>Potential solution: use unsupervised feature learning algorithm (same idea as word2vec)</a:t>
            </a:r>
          </a:p>
          <a:p>
            <a:pPr marL="457200" lvl="0" indent="-298450" algn="l" rtl="0">
              <a:spcBef>
                <a:spcPts val="0"/>
              </a:spcBef>
              <a:spcAft>
                <a:spcPts val="0"/>
              </a:spcAft>
              <a:buSzPts val="1100"/>
              <a:buChar char="-"/>
            </a:pPr>
            <a:r>
              <a:rPr lang="en" dirty="0"/>
              <a:t>Challenge for content-based</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Most difficult part of content-based filtering is the feature engineering. For instance, if you have a movie description, director, cast, how do you use them all? Maybe you combine them into a single soup of words and then vectorize this using just the occurrence count or the TFIDF?</a:t>
            </a:r>
            <a:endParaRPr dirty="0"/>
          </a:p>
          <a:p>
            <a:pPr marL="457200" lvl="0" indent="-298450" algn="l" rtl="0">
              <a:spcBef>
                <a:spcPts val="0"/>
              </a:spcBef>
              <a:spcAft>
                <a:spcPts val="0"/>
              </a:spcAft>
              <a:buSzPts val="1100"/>
              <a:buChar char="-"/>
            </a:pPr>
            <a:r>
              <a:rPr lang="en" dirty="0"/>
              <a:t>Often times the features to use aren’t obvious.</a:t>
            </a:r>
            <a:endParaRPr dirty="0"/>
          </a:p>
          <a:p>
            <a:pPr marL="457200" lvl="0" indent="-298450" algn="l" rtl="0">
              <a:spcBef>
                <a:spcPts val="0"/>
              </a:spcBef>
              <a:spcAft>
                <a:spcPts val="0"/>
              </a:spcAft>
              <a:buSzPts val="1100"/>
              <a:buChar char="-"/>
            </a:pPr>
            <a:r>
              <a:rPr lang="en" dirty="0"/>
              <a:t>You will just have products and a ton of metadata about them.</a:t>
            </a:r>
            <a:endParaRPr dirty="0"/>
          </a:p>
          <a:p>
            <a:pPr marL="457200" lvl="0" indent="-298450" algn="l" rtl="0">
              <a:spcBef>
                <a:spcPts val="0"/>
              </a:spcBef>
              <a:spcAft>
                <a:spcPts val="0"/>
              </a:spcAft>
              <a:buSzPts val="1100"/>
              <a:buChar char="-"/>
            </a:pPr>
            <a:r>
              <a:rPr lang="en" dirty="0"/>
              <a:t>Example: I was developing a recommender for the makeup company I worked at, and the biggest challenge was feature engineering. </a:t>
            </a:r>
            <a:endParaRPr dirty="0"/>
          </a:p>
          <a:p>
            <a:pPr marL="914400" lvl="1" indent="-298450" algn="l" rtl="0">
              <a:spcBef>
                <a:spcPts val="0"/>
              </a:spcBef>
              <a:spcAft>
                <a:spcPts val="0"/>
              </a:spcAft>
              <a:buSzPts val="1100"/>
              <a:buChar char="-"/>
            </a:pPr>
            <a:r>
              <a:rPr lang="en" dirty="0"/>
              <a:t>Our databases had a ton of information for each product. Lipstick colour, amount of shine, foundation shade, etc.</a:t>
            </a:r>
            <a:endParaRPr dirty="0"/>
          </a:p>
          <a:p>
            <a:pPr marL="914400" lvl="1" indent="-298450" algn="l" rtl="0">
              <a:spcBef>
                <a:spcPts val="0"/>
              </a:spcBef>
              <a:spcAft>
                <a:spcPts val="0"/>
              </a:spcAft>
              <a:buSzPts val="1100"/>
              <a:buChar char="-"/>
            </a:pPr>
            <a:r>
              <a:rPr lang="en" dirty="0"/>
              <a:t>But how do you bring many different products (e.g. lipsticks, eye-liners, foundations, skin products) into a single unified feature space?</a:t>
            </a:r>
            <a:endParaRPr dirty="0"/>
          </a:p>
          <a:p>
            <a:pPr marL="914400" lvl="1" indent="-298450" algn="l" rtl="0">
              <a:spcBef>
                <a:spcPts val="0"/>
              </a:spcBef>
              <a:spcAft>
                <a:spcPts val="0"/>
              </a:spcAft>
              <a:buSzPts val="1100"/>
              <a:buChar char="-"/>
            </a:pPr>
            <a:r>
              <a:rPr lang="en" dirty="0"/>
              <a:t>Might think that we could have used a different feature space and recommender for each type of product, but since we were working with databases from multiple companies, individual product types didn’t even have the same database features.</a:t>
            </a:r>
            <a:endParaRPr dirty="0"/>
          </a:p>
          <a:p>
            <a:pPr marL="914400" lvl="1" indent="-298450" algn="l" rtl="0">
              <a:spcBef>
                <a:spcPts val="0"/>
              </a:spcBef>
              <a:spcAft>
                <a:spcPts val="0"/>
              </a:spcAft>
              <a:buSzPts val="1100"/>
              <a:buChar char="-"/>
            </a:pPr>
            <a:r>
              <a:rPr lang="en" dirty="0"/>
              <a:t>It was a nightmare to work with the product features, and we just ended up using information about which products were purchased together to learn a feature space. Common approach, and we’ll see a use-case of it soon.</a:t>
            </a:r>
            <a:endParaRPr dirty="0"/>
          </a:p>
          <a:p>
            <a:pPr marL="457200" lvl="0" indent="-298450" algn="l" rtl="0">
              <a:spcBef>
                <a:spcPts val="0"/>
              </a:spcBef>
              <a:spcAft>
                <a:spcPts val="0"/>
              </a:spcAft>
              <a:buSzPts val="1100"/>
              <a:buChar char="-"/>
            </a:pPr>
            <a:r>
              <a:rPr lang="en" dirty="0"/>
              <a:t>Big reason why collaborative filtering based methods, that don’t rely on any information about the products, are so popular.</a:t>
            </a:r>
            <a:endParaRPr dirty="0"/>
          </a:p>
          <a:p>
            <a:pPr marL="457200" lvl="0" indent="-298450" algn="l" rtl="0">
              <a:spcBef>
                <a:spcPts val="0"/>
              </a:spcBef>
              <a:spcAft>
                <a:spcPts val="0"/>
              </a:spcAft>
              <a:buSzPts val="1100"/>
              <a:buChar char="-"/>
            </a:pPr>
            <a:r>
              <a:rPr lang="en" dirty="0"/>
              <a:t>Will have an activity soon to help us understand how designing features for content-based recommenders could be, and how you can get creative with it.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209f7e9a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209f7e9a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Use cosine when the magnitudes matter less than the ratios between features.</a:t>
            </a:r>
            <a:endParaRPr dirty="0"/>
          </a:p>
          <a:p>
            <a:pPr marL="914400" lvl="1" indent="-298450" algn="l" rtl="0">
              <a:spcBef>
                <a:spcPts val="0"/>
              </a:spcBef>
              <a:spcAft>
                <a:spcPts val="0"/>
              </a:spcAft>
              <a:buSzPts val="1100"/>
              <a:buChar char="-"/>
            </a:pPr>
            <a:r>
              <a:rPr lang="en" dirty="0"/>
              <a:t>Example: Magnitudes in Bag of Words representations will be affected by length of the document, but the ratios between the words shouldn’t.</a:t>
            </a:r>
          </a:p>
          <a:p>
            <a:pPr marL="914400" lvl="1" indent="-298450" algn="l" rtl="0">
              <a:spcBef>
                <a:spcPts val="0"/>
              </a:spcBef>
              <a:spcAft>
                <a:spcPts val="0"/>
              </a:spcAft>
              <a:buSzPts val="1100"/>
              <a:buChar char="-"/>
            </a:pPr>
            <a:r>
              <a:rPr lang="en" dirty="0"/>
              <a:t>2D ex: “Action” and “comedy” on the axes.</a:t>
            </a:r>
            <a:endParaRPr dirty="0"/>
          </a:p>
          <a:p>
            <a:pPr marL="457200" lvl="0" indent="-298450" algn="l" rtl="0">
              <a:spcBef>
                <a:spcPts val="0"/>
              </a:spcBef>
              <a:spcAft>
                <a:spcPts val="0"/>
              </a:spcAft>
              <a:buSzPts val="1100"/>
              <a:buChar char="-"/>
            </a:pPr>
            <a:r>
              <a:rPr lang="en" dirty="0"/>
              <a:t>Can use other distance metrics and tweak these (e.g. non-equal feature importance in euclidean distance).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209f7e9a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209f7e9a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CA" dirty="0"/>
              <a:t>C</a:t>
            </a:r>
            <a:r>
              <a:rPr lang="en" dirty="0"/>
              <a:t>ould be a neural network (input=2 items and their features, output=distance).</a:t>
            </a:r>
          </a:p>
          <a:p>
            <a:pPr marL="457200" lvl="0" indent="-298450" algn="l" rtl="0">
              <a:spcBef>
                <a:spcPts val="0"/>
              </a:spcBef>
              <a:spcAft>
                <a:spcPts val="0"/>
              </a:spcAft>
              <a:buSzPts val="1100"/>
              <a:buChar char="-"/>
            </a:pPr>
            <a:r>
              <a:rPr lang="en-CA" dirty="0"/>
              <a:t>E.g. R</a:t>
            </a:r>
            <a:r>
              <a:rPr lang="en" dirty="0"/>
              <a:t>untime is important when action, not for comedy</a:t>
            </a:r>
          </a:p>
          <a:p>
            <a:pPr marL="457200" lvl="0" indent="-298450" algn="l" rtl="0">
              <a:spcBef>
                <a:spcPts val="0"/>
              </a:spcBef>
              <a:spcAft>
                <a:spcPts val="0"/>
              </a:spcAft>
              <a:buSzPts val="1100"/>
              <a:buChar char="-"/>
            </a:pPr>
            <a:r>
              <a:rPr lang="en" dirty="0"/>
              <a:t>Relates to an unsupervised task called “contrastive learning” that has become very popular in deep learning, but contrastive learning is more effective on unstructured (raw) data like images.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209f7e9a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209f7e9a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Mention distance metrics here (euclidean vs cosine) and explain example.</a:t>
            </a:r>
          </a:p>
          <a:p>
            <a:pPr marL="457200" lvl="0" indent="-298450" algn="l" rtl="0">
              <a:spcBef>
                <a:spcPts val="0"/>
              </a:spcBef>
              <a:spcAft>
                <a:spcPts val="0"/>
              </a:spcAft>
              <a:buSzPts val="1100"/>
              <a:buChar char="-"/>
            </a:pPr>
            <a:r>
              <a:rPr lang="en" dirty="0"/>
              <a:t>How you recommend items based on these distances is totally up to you!</a:t>
            </a:r>
            <a:endParaRPr dirty="0"/>
          </a:p>
          <a:p>
            <a:pPr marL="914400" lvl="1" indent="-298450" algn="l" rtl="0">
              <a:spcBef>
                <a:spcPts val="0"/>
              </a:spcBef>
              <a:spcAft>
                <a:spcPts val="0"/>
              </a:spcAft>
              <a:buSzPts val="1100"/>
              <a:buChar char="-"/>
            </a:pPr>
            <a:r>
              <a:rPr lang="en" dirty="0"/>
              <a:t>KNN</a:t>
            </a:r>
            <a:endParaRPr dirty="0"/>
          </a:p>
          <a:p>
            <a:pPr marL="914400" lvl="1" indent="-298450" algn="l" rtl="0">
              <a:spcBef>
                <a:spcPts val="0"/>
              </a:spcBef>
              <a:spcAft>
                <a:spcPts val="0"/>
              </a:spcAft>
              <a:buSzPts val="1100"/>
              <a:buChar char="-"/>
            </a:pPr>
            <a:r>
              <a:rPr lang="en" dirty="0"/>
              <a:t>Everything within threshold</a:t>
            </a:r>
            <a:endParaRPr dirty="0"/>
          </a:p>
          <a:p>
            <a:pPr marL="914400" lvl="1" indent="-298450" algn="l" rtl="0">
              <a:spcBef>
                <a:spcPts val="0"/>
              </a:spcBef>
              <a:spcAft>
                <a:spcPts val="0"/>
              </a:spcAft>
              <a:buSzPts val="1100"/>
              <a:buChar char="-"/>
            </a:pPr>
            <a:r>
              <a:rPr lang="en" dirty="0"/>
              <a:t>Clustering</a:t>
            </a:r>
            <a:endParaRPr dirty="0"/>
          </a:p>
          <a:p>
            <a:pPr marL="914400" lvl="1" indent="-298450" algn="l" rtl="0">
              <a:spcBef>
                <a:spcPts val="0"/>
              </a:spcBef>
              <a:spcAft>
                <a:spcPts val="0"/>
              </a:spcAft>
              <a:buSzPts val="1100"/>
              <a:buChar char="-"/>
            </a:pPr>
            <a:r>
              <a:rPr lang="en" dirty="0"/>
              <a:t>etc.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209f7e9a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209f7e9a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209f7e9a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209f7e9a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Features must be numbers or vectors so that we can compute distances. Not allowed to say something like “my feature is the cast list!”. That’s the raw data. How would you represent information about the cast as a number or a vector?</a:t>
            </a:r>
            <a:endParaRPr/>
          </a:p>
          <a:p>
            <a:pPr marL="457200" lvl="0" indent="-298450" algn="l" rtl="0">
              <a:spcBef>
                <a:spcPts val="0"/>
              </a:spcBef>
              <a:spcAft>
                <a:spcPts val="0"/>
              </a:spcAft>
              <a:buSzPts val="1100"/>
              <a:buChar char="-"/>
            </a:pPr>
            <a:r>
              <a:rPr lang="en"/>
              <a:t>Get creative! No boring and obvious features like “one-hot encode the genre”. Nothing that you could essentially just grab from a database; the point of the exercise is to think of features you could engineer.</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209f7e9a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209f7e9a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My example: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Feature: Colour palette of the movie.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Utility: Movies have very different colour palettes. The palette carries information about the tone of the movie, the director, whether it has a lot of indoor scenes or outdoor scenes, whether it has daytime or nighttime scenes, etc.</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Construction: 3D colour histogram of pixel values computed across all spatial dimensions and the temporal dimension . This would give a vector of numbers.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Challenges:</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A 3D histogram has a lot of numbers. Solution: larger histogram bins.</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A lot of frames, computationally expensive. Solution: just use the trailer.</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Euclidean and cosine distance metric treat vector units as if they had no order. Here, there are spatial relationships between different colour bins (colours can be more/less similar). Solution: use a distance metric that takes into account spatial relationships between vector dimensions (e.g. Earth Mover’s Distance)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209f7e9a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209f7e9a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CA" dirty="0"/>
              <a:t>An u</a:t>
            </a:r>
            <a:r>
              <a:rPr lang="en" dirty="0"/>
              <a:t>nsupervised way to learn important features (using co-occurrence—things that appear in the same context).</a:t>
            </a:r>
          </a:p>
          <a:p>
            <a:pPr marL="457200" lvl="0" indent="-298450" algn="l" rtl="0">
              <a:spcBef>
                <a:spcPts val="0"/>
              </a:spcBef>
              <a:spcAft>
                <a:spcPts val="0"/>
              </a:spcAft>
              <a:buSzPts val="1100"/>
              <a:buChar char="-"/>
            </a:pPr>
            <a:r>
              <a:rPr lang="en" dirty="0"/>
              <a:t>I believe you guys learned this over the weekend under the name “market basket analysis”</a:t>
            </a:r>
            <a:endParaRPr dirty="0"/>
          </a:p>
          <a:p>
            <a:pPr marL="457200" lvl="0" indent="-298450" algn="l" rtl="0">
              <a:spcBef>
                <a:spcPts val="0"/>
              </a:spcBef>
              <a:spcAft>
                <a:spcPts val="0"/>
              </a:spcAft>
              <a:buSzPts val="1100"/>
              <a:buChar char="-"/>
            </a:pPr>
            <a:r>
              <a:rPr lang="en" dirty="0"/>
              <a:t>Case study using word2vec to learn product features based on whether people purchase or look at products together frequently. Just like how word2vec learned word features based on how much words occurred in the same context.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209f7e9ad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209f7e9a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encoding of a word is learned through an unsupervised task of trying to predict the other words around it (or the reverse task).</a:t>
            </a:r>
            <a:endParaRPr/>
          </a:p>
          <a:p>
            <a:pPr marL="457200" lvl="0" indent="-298450" algn="l" rtl="0">
              <a:spcBef>
                <a:spcPts val="0"/>
              </a:spcBef>
              <a:spcAft>
                <a:spcPts val="0"/>
              </a:spcAft>
              <a:buSzPts val="1100"/>
              <a:buChar char="-"/>
            </a:pPr>
            <a:r>
              <a:rPr lang="en"/>
              <a:t>Using information about what words tend to co-occur together in order to learn feature representations of them.</a:t>
            </a:r>
            <a:endParaRPr/>
          </a:p>
          <a:p>
            <a:pPr marL="457200" lvl="0" indent="-298450" algn="l" rtl="0">
              <a:spcBef>
                <a:spcPts val="0"/>
              </a:spcBef>
              <a:spcAft>
                <a:spcPts val="0"/>
              </a:spcAft>
              <a:buSzPts val="1100"/>
              <a:buChar char="-"/>
            </a:pPr>
            <a:r>
              <a:rPr lang="en"/>
              <a:t>Example: “the X jumped onto the table”</a:t>
            </a:r>
            <a:endParaRPr/>
          </a:p>
          <a:p>
            <a:pPr marL="914400" lvl="1" indent="-298450" algn="l" rtl="0">
              <a:spcBef>
                <a:spcPts val="0"/>
              </a:spcBef>
              <a:spcAft>
                <a:spcPts val="0"/>
              </a:spcAft>
              <a:buSzPts val="1100"/>
              <a:buChar char="-"/>
            </a:pPr>
            <a:r>
              <a:rPr lang="en"/>
              <a:t>Cat? Child? TV?</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6cbaa91e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6cbaa91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Content-based today, collaborative tomorrow</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209f7e9ad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209f7e9a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Word2vec is a simple training method for encoding discrete items into vectors based on the context in which those items appear. What other items do they tend to appear with?</a:t>
            </a:r>
            <a:endParaRPr/>
          </a:p>
          <a:p>
            <a:pPr marL="457200" lvl="0" indent="-298450" algn="l" rtl="0">
              <a:spcBef>
                <a:spcPts val="0"/>
              </a:spcBef>
              <a:spcAft>
                <a:spcPts val="0"/>
              </a:spcAft>
              <a:buSzPts val="1100"/>
              <a:buChar char="-"/>
            </a:pPr>
            <a:r>
              <a:rPr lang="en"/>
              <a:t>In language, this is very powerful. Meaning of a word seems to be related to the context it’s used, the words it appears with.</a:t>
            </a:r>
            <a:endParaRPr/>
          </a:p>
          <a:p>
            <a:pPr marL="457200" lvl="0" indent="-298450" algn="l" rtl="0">
              <a:spcBef>
                <a:spcPts val="0"/>
              </a:spcBef>
              <a:spcAft>
                <a:spcPts val="0"/>
              </a:spcAft>
              <a:buSzPts val="1100"/>
              <a:buChar char="-"/>
            </a:pPr>
            <a:r>
              <a:rPr lang="en"/>
              <a:t>Object2vec encodes representations of objects based on whether or not they tend to appear together in the same scene images. My supervisor has found that these object embeddings are pretty similar to neural representations evoked when people look at objects, so maybe this is one way in which our own brain understands objects. Based on the contexts they appear 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209f7e9ad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209f7e9a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People don’t always use word2vec to encode items in a feature space while avoiding feature engineering, but the general approach of using co-occurrence information (what people purchased together, the different items they clicked into after a search, etc.) is very popular as a way of getting unannotated similarity information to learn a feature space (or to learn a distance metric).</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209f7e9a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209f7e9a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9dc49643a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9dc49643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8b1e487a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8b1e487a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make simple recommendations based on what’s popular. IMDB movie popularity. However, not personalized and we’re going to try doing better using machine learning tools rather than just statistics.</a:t>
            </a:r>
            <a:endParaRPr dirty="0"/>
          </a:p>
          <a:p>
            <a:pPr marL="457200" lvl="0" indent="-298450" algn="l" rtl="0">
              <a:spcBef>
                <a:spcPts val="0"/>
              </a:spcBef>
              <a:spcAft>
                <a:spcPts val="0"/>
              </a:spcAft>
              <a:buSzPts val="1100"/>
              <a:buChar char="-"/>
            </a:pPr>
            <a:r>
              <a:rPr lang="en" dirty="0"/>
              <a:t>How can we recommend items that are similar to something a person is interested in? Main topic of today’s lecture.</a:t>
            </a:r>
            <a:endParaRPr dirty="0"/>
          </a:p>
          <a:p>
            <a:pPr marL="457200" lvl="0" indent="-298450" algn="l" rtl="0">
              <a:spcBef>
                <a:spcPts val="0"/>
              </a:spcBef>
              <a:spcAft>
                <a:spcPts val="0"/>
              </a:spcAft>
              <a:buSzPts val="1100"/>
              <a:buChar char="-"/>
            </a:pPr>
            <a:r>
              <a:rPr lang="en" dirty="0"/>
              <a:t>Tomorrow’s lecture: how can we recommend an item that a person is likely to be interested in based on their similarities to other users?</a:t>
            </a:r>
            <a:endParaRPr dirty="0"/>
          </a:p>
          <a:p>
            <a:pPr marL="914400" lvl="1" indent="-298450" algn="l" rtl="0">
              <a:spcBef>
                <a:spcPts val="0"/>
              </a:spcBef>
              <a:spcAft>
                <a:spcPts val="0"/>
              </a:spcAft>
              <a:buSzPts val="1100"/>
              <a:buChar char="-"/>
            </a:pPr>
            <a:r>
              <a:rPr lang="en" dirty="0"/>
              <a:t>Type of algorithm that won a $1M prize from Netflix.</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41b8ef7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41b8ef7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A/B testing – randomly split customers into two groups th</a:t>
            </a:r>
            <a:r>
              <a:rPr lang="en-CA" dirty="0"/>
              <a:t>at</a:t>
            </a:r>
            <a:r>
              <a:rPr lang="en" dirty="0"/>
              <a:t> see differ</a:t>
            </a:r>
            <a:r>
              <a:rPr lang="en-CA" dirty="0"/>
              <a:t>e</a:t>
            </a:r>
            <a:r>
              <a:rPr lang="en" dirty="0"/>
              <a:t>nt versions of a website (for example). Compare statistics.</a:t>
            </a:r>
          </a:p>
          <a:p>
            <a:pPr marL="457200" lvl="0" indent="-298450" algn="l" rtl="0">
              <a:spcBef>
                <a:spcPts val="0"/>
              </a:spcBef>
              <a:spcAft>
                <a:spcPts val="0"/>
              </a:spcAft>
              <a:buSzPts val="1100"/>
              <a:buChar char="-"/>
            </a:pPr>
            <a:r>
              <a:rPr lang="en" dirty="0"/>
              <a:t>Similarly to how Facebook rolls out fast updates to subsets of the user base to evaluate them, recommender engines will often be used on subsets of the customer base until they’ve been shown to be successful (randomized controlled trial).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a209f7e9a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a209f7e9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41b8ef7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41b8ef7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Related back to netflix example</a:t>
            </a:r>
          </a:p>
          <a:p>
            <a:pPr marL="457200" lvl="0" indent="-298450" algn="l" rtl="0">
              <a:spcBef>
                <a:spcPts val="0"/>
              </a:spcBef>
              <a:spcAft>
                <a:spcPts val="0"/>
              </a:spcAft>
              <a:buSzPts val="1100"/>
              <a:buChar char="-"/>
            </a:pPr>
            <a:r>
              <a:rPr lang="en" dirty="0"/>
              <a:t>Can you think of advantages/disadvantages of each?</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41b8ef74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41b8ef7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Collaborative requires user accounts</a:t>
            </a:r>
          </a:p>
          <a:p>
            <a:pPr marL="171450" lvl="0" indent="-171450" algn="l" rtl="0">
              <a:spcBef>
                <a:spcPts val="0"/>
              </a:spcBef>
              <a:spcAft>
                <a:spcPts val="0"/>
              </a:spcAft>
            </a:pPr>
            <a:r>
              <a:rPr lang="en-CA" dirty="0"/>
              <a:t>User data vs item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209f7e9a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209f7e9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Recommend items that are similar.</a:t>
            </a:r>
            <a:endParaRPr/>
          </a:p>
          <a:p>
            <a:pPr marL="457200" lvl="0" indent="-298450" algn="l" rtl="0">
              <a:spcBef>
                <a:spcPts val="0"/>
              </a:spcBef>
              <a:spcAft>
                <a:spcPts val="0"/>
              </a:spcAft>
              <a:buSzPts val="1100"/>
              <a:buChar char="-"/>
            </a:pPr>
            <a:r>
              <a:rPr lang="en"/>
              <a:t>What is similarity? We never really have ground truth for similarity. Even if we did, might not be all that useful if item catalogue changed frequently.</a:t>
            </a:r>
            <a:endParaRPr/>
          </a:p>
          <a:p>
            <a:pPr marL="457200" lvl="0" indent="-298450" algn="l" rtl="0">
              <a:spcBef>
                <a:spcPts val="0"/>
              </a:spcBef>
              <a:spcAft>
                <a:spcPts val="0"/>
              </a:spcAft>
              <a:buSzPts val="1100"/>
              <a:buChar char="-"/>
            </a:pPr>
            <a:r>
              <a:rPr lang="en"/>
              <a:t>Approach: extract features that we think are important and represent the products, then recommend products that are similar in terms of their feature space.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lnSpc>
                <a:spcPct val="150000"/>
              </a:lnSpc>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812.05944"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W10D1</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Recommender Engines I</a:t>
            </a:r>
            <a:endParaRPr/>
          </a:p>
        </p:txBody>
      </p:sp>
      <p:sp>
        <p:nvSpPr>
          <p:cNvPr id="56" name="Google Shape;56;p13"/>
          <p:cNvSpPr txBox="1"/>
          <p:nvPr/>
        </p:nvSpPr>
        <p:spPr>
          <a:xfrm>
            <a:off x="1881750" y="4401825"/>
            <a:ext cx="5380500" cy="5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Instructor: Jeremy Eng</a:t>
            </a:r>
          </a:p>
          <a:p>
            <a:pPr marL="0" lvl="0" indent="0" algn="ctr" rtl="0">
              <a:spcBef>
                <a:spcPts val="0"/>
              </a:spcBef>
              <a:spcAft>
                <a:spcPts val="0"/>
              </a:spcAft>
              <a:buNone/>
            </a:pPr>
            <a:r>
              <a:rPr lang="en" dirty="0"/>
              <a:t>Credit: Eric Elmoznino</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define item features</a:t>
            </a:r>
            <a:endParaRPr/>
          </a:p>
        </p:txBody>
      </p:sp>
      <p:graphicFrame>
        <p:nvGraphicFramePr>
          <p:cNvPr id="113" name="Google Shape;113;p22"/>
          <p:cNvGraphicFramePr/>
          <p:nvPr/>
        </p:nvGraphicFramePr>
        <p:xfrm>
          <a:off x="411488" y="1876600"/>
          <a:ext cx="8321025" cy="1981050"/>
        </p:xfrm>
        <a:graphic>
          <a:graphicData uri="http://schemas.openxmlformats.org/drawingml/2006/table">
            <a:tbl>
              <a:tblPr>
                <a:noFill/>
                <a:tableStyleId>{A0279F92-F826-4CF2-A2D0-D74E655E4456}</a:tableStyleId>
              </a:tblPr>
              <a:tblGrid>
                <a:gridCol w="916475">
                  <a:extLst>
                    <a:ext uri="{9D8B030D-6E8A-4147-A177-3AD203B41FA5}">
                      <a16:colId xmlns:a16="http://schemas.microsoft.com/office/drawing/2014/main" val="20000"/>
                    </a:ext>
                  </a:extLst>
                </a:gridCol>
                <a:gridCol w="769425">
                  <a:extLst>
                    <a:ext uri="{9D8B030D-6E8A-4147-A177-3AD203B41FA5}">
                      <a16:colId xmlns:a16="http://schemas.microsoft.com/office/drawing/2014/main" val="20001"/>
                    </a:ext>
                  </a:extLst>
                </a:gridCol>
                <a:gridCol w="943225">
                  <a:extLst>
                    <a:ext uri="{9D8B030D-6E8A-4147-A177-3AD203B41FA5}">
                      <a16:colId xmlns:a16="http://schemas.microsoft.com/office/drawing/2014/main" val="20002"/>
                    </a:ext>
                  </a:extLst>
                </a:gridCol>
                <a:gridCol w="1036775">
                  <a:extLst>
                    <a:ext uri="{9D8B030D-6E8A-4147-A177-3AD203B41FA5}">
                      <a16:colId xmlns:a16="http://schemas.microsoft.com/office/drawing/2014/main" val="20003"/>
                    </a:ext>
                  </a:extLst>
                </a:gridCol>
                <a:gridCol w="774850">
                  <a:extLst>
                    <a:ext uri="{9D8B030D-6E8A-4147-A177-3AD203B41FA5}">
                      <a16:colId xmlns:a16="http://schemas.microsoft.com/office/drawing/2014/main" val="20004"/>
                    </a:ext>
                  </a:extLst>
                </a:gridCol>
                <a:gridCol w="924425">
                  <a:extLst>
                    <a:ext uri="{9D8B030D-6E8A-4147-A177-3AD203B41FA5}">
                      <a16:colId xmlns:a16="http://schemas.microsoft.com/office/drawing/2014/main" val="20005"/>
                    </a:ext>
                  </a:extLst>
                </a:gridCol>
                <a:gridCol w="796150">
                  <a:extLst>
                    <a:ext uri="{9D8B030D-6E8A-4147-A177-3AD203B41FA5}">
                      <a16:colId xmlns:a16="http://schemas.microsoft.com/office/drawing/2014/main" val="20006"/>
                    </a:ext>
                  </a:extLst>
                </a:gridCol>
                <a:gridCol w="849625">
                  <a:extLst>
                    <a:ext uri="{9D8B030D-6E8A-4147-A177-3AD203B41FA5}">
                      <a16:colId xmlns:a16="http://schemas.microsoft.com/office/drawing/2014/main" val="20007"/>
                    </a:ext>
                  </a:extLst>
                </a:gridCol>
                <a:gridCol w="863000">
                  <a:extLst>
                    <a:ext uri="{9D8B030D-6E8A-4147-A177-3AD203B41FA5}">
                      <a16:colId xmlns:a16="http://schemas.microsoft.com/office/drawing/2014/main" val="20008"/>
                    </a:ext>
                  </a:extLst>
                </a:gridCol>
                <a:gridCol w="447075">
                  <a:extLst>
                    <a:ext uri="{9D8B030D-6E8A-4147-A177-3AD203B41FA5}">
                      <a16:colId xmlns:a16="http://schemas.microsoft.com/office/drawing/2014/main" val="20009"/>
                    </a:ext>
                  </a:extLst>
                </a:gridCol>
              </a:tblGrid>
              <a:tr h="381000">
                <a:tc>
                  <a:txBody>
                    <a:bodyPr/>
                    <a:lstStyle/>
                    <a:p>
                      <a:pPr marL="0" lvl="0" indent="0" algn="l" rtl="0">
                        <a:spcBef>
                          <a:spcPts val="0"/>
                        </a:spcBef>
                        <a:spcAft>
                          <a:spcPts val="0"/>
                        </a:spcAft>
                        <a:buNone/>
                      </a:pPr>
                      <a:r>
                        <a:rPr lang="en" b="1"/>
                        <a:t>Movie</a:t>
                      </a:r>
                      <a:endParaRPr b="1"/>
                    </a:p>
                  </a:txBody>
                  <a:tcPr marL="91425" marR="91425" marT="91425" marB="91425"/>
                </a:tc>
                <a:tc>
                  <a:txBody>
                    <a:bodyPr/>
                    <a:lstStyle/>
                    <a:p>
                      <a:pPr marL="0" lvl="0" indent="0" algn="l" rtl="0">
                        <a:spcBef>
                          <a:spcPts val="0"/>
                        </a:spcBef>
                        <a:spcAft>
                          <a:spcPts val="0"/>
                        </a:spcAft>
                        <a:buNone/>
                      </a:pPr>
                      <a:r>
                        <a:rPr lang="en" b="1"/>
                        <a:t>Action</a:t>
                      </a:r>
                      <a:endParaRPr b="1"/>
                    </a:p>
                  </a:txBody>
                  <a:tcPr marL="91425" marR="91425" marT="91425" marB="91425"/>
                </a:tc>
                <a:tc>
                  <a:txBody>
                    <a:bodyPr/>
                    <a:lstStyle/>
                    <a:p>
                      <a:pPr marL="0" lvl="0" indent="0" algn="l" rtl="0">
                        <a:spcBef>
                          <a:spcPts val="0"/>
                        </a:spcBef>
                        <a:spcAft>
                          <a:spcPts val="0"/>
                        </a:spcAft>
                        <a:buNone/>
                      </a:pPr>
                      <a:r>
                        <a:rPr lang="en" b="1"/>
                        <a:t>Comedy</a:t>
                      </a:r>
                      <a:endParaRPr b="1"/>
                    </a:p>
                  </a:txBody>
                  <a:tcPr marL="91425" marR="91425" marT="91425" marB="91425"/>
                </a:tc>
                <a:tc>
                  <a:txBody>
                    <a:bodyPr/>
                    <a:lstStyle/>
                    <a:p>
                      <a:pPr marL="0" lvl="0" indent="0" algn="l" rtl="0">
                        <a:spcBef>
                          <a:spcPts val="0"/>
                        </a:spcBef>
                        <a:spcAft>
                          <a:spcPts val="0"/>
                        </a:spcAft>
                        <a:buNone/>
                      </a:pPr>
                      <a:r>
                        <a:rPr lang="en" b="1"/>
                        <a:t>Romance</a:t>
                      </a:r>
                      <a:endParaRPr b="1"/>
                    </a:p>
                  </a:txBody>
                  <a:tcPr marL="91425" marR="91425" marT="91425" marB="91425"/>
                </a:tc>
                <a:tc>
                  <a:txBody>
                    <a:bodyPr/>
                    <a:lstStyle/>
                    <a:p>
                      <a:pPr marL="0" lvl="0" indent="0" algn="l" rtl="0">
                        <a:spcBef>
                          <a:spcPts val="0"/>
                        </a:spcBef>
                        <a:spcAft>
                          <a:spcPts val="0"/>
                        </a:spcAft>
                        <a:buNone/>
                      </a:pPr>
                      <a:r>
                        <a:rPr lang="en" b="1"/>
                        <a:t>Drama</a:t>
                      </a:r>
                      <a:endParaRPr b="1"/>
                    </a:p>
                  </a:txBody>
                  <a:tcPr marL="91425" marR="91425" marT="91425" marB="91425"/>
                </a:tc>
                <a:tc>
                  <a:txBody>
                    <a:bodyPr/>
                    <a:lstStyle/>
                    <a:p>
                      <a:pPr marL="0" lvl="0" indent="0" algn="l" rtl="0">
                        <a:spcBef>
                          <a:spcPts val="0"/>
                        </a:spcBef>
                        <a:spcAft>
                          <a:spcPts val="0"/>
                        </a:spcAft>
                        <a:buNone/>
                      </a:pPr>
                      <a:r>
                        <a:rPr lang="en" b="1"/>
                        <a:t>Runtime</a:t>
                      </a:r>
                      <a:endParaRPr b="1"/>
                    </a:p>
                  </a:txBody>
                  <a:tcPr marL="91425" marR="91425" marT="91425" marB="91425"/>
                </a:tc>
                <a:tc>
                  <a:txBody>
                    <a:bodyPr/>
                    <a:lstStyle/>
                    <a:p>
                      <a:pPr marL="0" lvl="0" indent="0" algn="l" rtl="0">
                        <a:spcBef>
                          <a:spcPts val="0"/>
                        </a:spcBef>
                        <a:spcAft>
                          <a:spcPts val="0"/>
                        </a:spcAft>
                        <a:buNone/>
                      </a:pPr>
                      <a:r>
                        <a:rPr lang="en" b="1"/>
                        <a:t>Actor 1</a:t>
                      </a:r>
                      <a:endParaRPr b="1"/>
                    </a:p>
                  </a:txBody>
                  <a:tcPr marL="91425" marR="91425" marT="91425" marB="91425"/>
                </a:tc>
                <a:tc>
                  <a:txBody>
                    <a:bodyPr/>
                    <a:lstStyle/>
                    <a:p>
                      <a:pPr marL="0" lvl="0" indent="0" algn="l" rtl="0">
                        <a:spcBef>
                          <a:spcPts val="0"/>
                        </a:spcBef>
                        <a:spcAft>
                          <a:spcPts val="0"/>
                        </a:spcAft>
                        <a:buNone/>
                      </a:pPr>
                      <a:r>
                        <a:rPr lang="en" b="1"/>
                        <a:t>Actor 2</a:t>
                      </a:r>
                      <a:endParaRPr b="1"/>
                    </a:p>
                  </a:txBody>
                  <a:tcPr marL="91425" marR="91425" marT="91425" marB="91425"/>
                </a:tc>
                <a:tc>
                  <a:txBody>
                    <a:bodyPr/>
                    <a:lstStyle/>
                    <a:p>
                      <a:pPr marL="0" lvl="0" indent="0" algn="l" rtl="0">
                        <a:spcBef>
                          <a:spcPts val="0"/>
                        </a:spcBef>
                        <a:spcAft>
                          <a:spcPts val="0"/>
                        </a:spcAft>
                        <a:buNone/>
                      </a:pPr>
                      <a:r>
                        <a:rPr lang="en" b="1"/>
                        <a:t>Actor 3</a:t>
                      </a:r>
                      <a:endParaRPr b="1"/>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Movie 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123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Movie 2</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96</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Movie 3</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89</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define item features — feature engineering</a:t>
            </a:r>
            <a:endParaRPr/>
          </a:p>
        </p:txBody>
      </p:sp>
      <p:graphicFrame>
        <p:nvGraphicFramePr>
          <p:cNvPr id="119" name="Google Shape;119;p23"/>
          <p:cNvGraphicFramePr/>
          <p:nvPr/>
        </p:nvGraphicFramePr>
        <p:xfrm>
          <a:off x="765625" y="1627375"/>
          <a:ext cx="7612750" cy="1584840"/>
        </p:xfrm>
        <a:graphic>
          <a:graphicData uri="http://schemas.openxmlformats.org/drawingml/2006/table">
            <a:tbl>
              <a:tblPr>
                <a:noFill/>
                <a:tableStyleId>{A0279F92-F826-4CF2-A2D0-D74E655E4456}</a:tableStyleId>
              </a:tblPr>
              <a:tblGrid>
                <a:gridCol w="927750">
                  <a:extLst>
                    <a:ext uri="{9D8B030D-6E8A-4147-A177-3AD203B41FA5}">
                      <a16:colId xmlns:a16="http://schemas.microsoft.com/office/drawing/2014/main" val="20000"/>
                    </a:ext>
                  </a:extLst>
                </a:gridCol>
                <a:gridCol w="814625">
                  <a:extLst>
                    <a:ext uri="{9D8B030D-6E8A-4147-A177-3AD203B41FA5}">
                      <a16:colId xmlns:a16="http://schemas.microsoft.com/office/drawing/2014/main" val="20001"/>
                    </a:ext>
                  </a:extLst>
                </a:gridCol>
                <a:gridCol w="932875">
                  <a:extLst>
                    <a:ext uri="{9D8B030D-6E8A-4147-A177-3AD203B41FA5}">
                      <a16:colId xmlns:a16="http://schemas.microsoft.com/office/drawing/2014/main" val="20002"/>
                    </a:ext>
                  </a:extLst>
                </a:gridCol>
                <a:gridCol w="4472800">
                  <a:extLst>
                    <a:ext uri="{9D8B030D-6E8A-4147-A177-3AD203B41FA5}">
                      <a16:colId xmlns:a16="http://schemas.microsoft.com/office/drawing/2014/main" val="20003"/>
                    </a:ext>
                  </a:extLst>
                </a:gridCol>
                <a:gridCol w="464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b="1"/>
                        <a:t>Movie</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Action</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Runtime</a:t>
                      </a:r>
                      <a:endParaRPr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Description word soup</a:t>
                      </a:r>
                      <a:endParaRPr b="1"/>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Movie 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jealousy toy boy tomhanks timallen donrickles ...</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Movie 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96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t>boardgame disappearance basedonchildren'sbook ...</a:t>
                      </a:r>
                      <a:endParaRPr dirty="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dirty="0"/>
                        <a:t>...</a:t>
                      </a:r>
                      <a:endParaRPr dirty="0"/>
                    </a:p>
                  </a:txBody>
                  <a:tcPr marL="91425" marR="91425" marT="91425" marB="91425"/>
                </a:tc>
                <a:extLst>
                  <a:ext uri="{0D108BD9-81ED-4DB2-BD59-A6C34878D82A}">
                    <a16:rowId xmlns:a16="http://schemas.microsoft.com/office/drawing/2014/main" val="10003"/>
                  </a:ext>
                </a:extLst>
              </a:tr>
            </a:tbl>
          </a:graphicData>
        </a:graphic>
      </p:graphicFrame>
      <p:pic>
        <p:nvPicPr>
          <p:cNvPr id="120" name="Google Shape;120;p23"/>
          <p:cNvPicPr preferRelativeResize="0"/>
          <p:nvPr/>
        </p:nvPicPr>
        <p:blipFill>
          <a:blip r:embed="rId3">
            <a:alphaModFix/>
          </a:blip>
          <a:stretch>
            <a:fillRect/>
          </a:stretch>
        </p:blipFill>
        <p:spPr>
          <a:xfrm>
            <a:off x="628400" y="3567121"/>
            <a:ext cx="1448050" cy="1354450"/>
          </a:xfrm>
          <a:prstGeom prst="rect">
            <a:avLst/>
          </a:prstGeom>
          <a:noFill/>
          <a:ln>
            <a:noFill/>
          </a:ln>
        </p:spPr>
      </p:pic>
      <p:pic>
        <p:nvPicPr>
          <p:cNvPr id="121" name="Google Shape;121;p23"/>
          <p:cNvPicPr preferRelativeResize="0"/>
          <p:nvPr/>
        </p:nvPicPr>
        <p:blipFill>
          <a:blip r:embed="rId4">
            <a:alphaModFix/>
          </a:blip>
          <a:stretch>
            <a:fillRect/>
          </a:stretch>
        </p:blipFill>
        <p:spPr>
          <a:xfrm>
            <a:off x="2152650" y="3565582"/>
            <a:ext cx="1448050" cy="1357543"/>
          </a:xfrm>
          <a:prstGeom prst="rect">
            <a:avLst/>
          </a:prstGeom>
          <a:noFill/>
          <a:ln>
            <a:noFill/>
          </a:ln>
        </p:spPr>
      </p:pic>
      <p:sp>
        <p:nvSpPr>
          <p:cNvPr id="122" name="Google Shape;122;p23"/>
          <p:cNvSpPr/>
          <p:nvPr/>
        </p:nvSpPr>
        <p:spPr>
          <a:xfrm>
            <a:off x="1704750" y="4114300"/>
            <a:ext cx="594900" cy="260100"/>
          </a:xfrm>
          <a:prstGeom prst="leftRightArrow">
            <a:avLst>
              <a:gd name="adj1" fmla="val 50000"/>
              <a:gd name="adj2" fmla="val 50000"/>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3"/>
          <p:cNvPicPr preferRelativeResize="0"/>
          <p:nvPr/>
        </p:nvPicPr>
        <p:blipFill>
          <a:blip r:embed="rId5">
            <a:alphaModFix/>
          </a:blip>
          <a:stretch>
            <a:fillRect/>
          </a:stretch>
        </p:blipFill>
        <p:spPr>
          <a:xfrm>
            <a:off x="3797700" y="3972950"/>
            <a:ext cx="2226500" cy="642400"/>
          </a:xfrm>
          <a:prstGeom prst="rect">
            <a:avLst/>
          </a:prstGeom>
          <a:noFill/>
          <a:ln>
            <a:noFill/>
          </a:ln>
        </p:spPr>
      </p:pic>
      <p:pic>
        <p:nvPicPr>
          <p:cNvPr id="124" name="Google Shape;124;p23"/>
          <p:cNvPicPr preferRelativeResize="0"/>
          <p:nvPr/>
        </p:nvPicPr>
        <p:blipFill>
          <a:blip r:embed="rId6">
            <a:alphaModFix/>
          </a:blip>
          <a:stretch>
            <a:fillRect/>
          </a:stretch>
        </p:blipFill>
        <p:spPr>
          <a:xfrm>
            <a:off x="6577149" y="3721026"/>
            <a:ext cx="1746801" cy="1046636"/>
          </a:xfrm>
          <a:prstGeom prst="rect">
            <a:avLst/>
          </a:prstGeom>
          <a:noFill/>
          <a:ln>
            <a:noFill/>
          </a:ln>
        </p:spPr>
      </p:pic>
      <p:sp>
        <p:nvSpPr>
          <p:cNvPr id="125" name="Google Shape;125;p23"/>
          <p:cNvSpPr/>
          <p:nvPr/>
        </p:nvSpPr>
        <p:spPr>
          <a:xfrm>
            <a:off x="5843750" y="4079800"/>
            <a:ext cx="594900" cy="260100"/>
          </a:xfrm>
          <a:prstGeom prst="leftRightArrow">
            <a:avLst>
              <a:gd name="adj1" fmla="val 50000"/>
              <a:gd name="adj2" fmla="val 50000"/>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2: define a distance metric</a:t>
            </a:r>
            <a:endParaRPr/>
          </a:p>
        </p:txBody>
      </p:sp>
      <p:pic>
        <p:nvPicPr>
          <p:cNvPr id="131" name="Google Shape;131;p24"/>
          <p:cNvPicPr preferRelativeResize="0"/>
          <p:nvPr/>
        </p:nvPicPr>
        <p:blipFill>
          <a:blip r:embed="rId3">
            <a:alphaModFix/>
          </a:blip>
          <a:stretch>
            <a:fillRect/>
          </a:stretch>
        </p:blipFill>
        <p:spPr>
          <a:xfrm>
            <a:off x="4939950" y="1647400"/>
            <a:ext cx="3838674" cy="2479451"/>
          </a:xfrm>
          <a:prstGeom prst="rect">
            <a:avLst/>
          </a:prstGeom>
          <a:noFill/>
          <a:ln>
            <a:noFill/>
          </a:ln>
        </p:spPr>
      </p:pic>
      <p:sp>
        <p:nvSpPr>
          <p:cNvPr id="132" name="Google Shape;132;p24"/>
          <p:cNvSpPr txBox="1"/>
          <p:nvPr/>
        </p:nvSpPr>
        <p:spPr>
          <a:xfrm>
            <a:off x="567925" y="1152850"/>
            <a:ext cx="4499400" cy="17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CC4125"/>
                </a:solidFill>
              </a:rPr>
              <a:t>Euclidean distance</a:t>
            </a:r>
            <a:endParaRPr/>
          </a:p>
          <a:p>
            <a:pPr marL="274320" lvl="0" indent="-317500" algn="l" rtl="0">
              <a:spcBef>
                <a:spcPts val="0"/>
              </a:spcBef>
              <a:spcAft>
                <a:spcPts val="0"/>
              </a:spcAft>
              <a:buSzPts val="1400"/>
              <a:buChar char="-"/>
            </a:pPr>
            <a:r>
              <a:rPr lang="en"/>
              <a:t>Geometric distance between two points</a:t>
            </a:r>
            <a:endParaRPr/>
          </a:p>
          <a:p>
            <a:pPr marL="274320" lvl="0" indent="-317500" algn="l" rtl="0">
              <a:spcBef>
                <a:spcPts val="0"/>
              </a:spcBef>
              <a:spcAft>
                <a:spcPts val="0"/>
              </a:spcAft>
              <a:buSzPts val="1400"/>
              <a:buChar char="-"/>
            </a:pPr>
            <a:r>
              <a:rPr lang="en"/>
              <a:t>Considers magnitude and direction of vectors</a:t>
            </a:r>
            <a:endParaRPr/>
          </a:p>
          <a:p>
            <a:pPr marL="274320" lvl="0" indent="-317500" algn="l" rtl="0">
              <a:spcBef>
                <a:spcPts val="0"/>
              </a:spcBef>
              <a:spcAft>
                <a:spcPts val="0"/>
              </a:spcAft>
              <a:buSzPts val="1400"/>
              <a:buChar char="-"/>
            </a:pPr>
            <a:r>
              <a:rPr lang="en"/>
              <a:t>Range: (0, ∞)</a:t>
            </a:r>
            <a:endParaRPr/>
          </a:p>
          <a:p>
            <a:pPr marL="274320" lvl="0" indent="-317500" algn="l" rtl="0">
              <a:spcBef>
                <a:spcPts val="0"/>
              </a:spcBef>
              <a:spcAft>
                <a:spcPts val="0"/>
              </a:spcAft>
              <a:buSzPts val="1400"/>
              <a:buChar char="-"/>
            </a:pPr>
            <a:r>
              <a:rPr lang="en"/>
              <a:t>Interpretation: lower is more similar</a:t>
            </a:r>
            <a:endParaRPr/>
          </a:p>
          <a:p>
            <a:pPr marL="0" lvl="0" indent="0" algn="l" rtl="0">
              <a:spcBef>
                <a:spcPts val="0"/>
              </a:spcBef>
              <a:spcAft>
                <a:spcPts val="0"/>
              </a:spcAft>
              <a:buNone/>
            </a:pPr>
            <a:endParaRPr sz="1200">
              <a:solidFill>
                <a:srgbClr val="3F51B5"/>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3F51B5"/>
                </a:solidFill>
                <a:latin typeface="Roboto Mono"/>
                <a:ea typeface="Roboto Mono"/>
                <a:cs typeface="Roboto Mono"/>
                <a:sym typeface="Roboto Mono"/>
              </a:rPr>
              <a:t>def</a:t>
            </a:r>
            <a:r>
              <a:rPr lang="en" sz="1200">
                <a:solidFill>
                  <a:srgbClr val="37474F"/>
                </a:solidFill>
                <a:latin typeface="Roboto Mono"/>
                <a:ea typeface="Roboto Mono"/>
                <a:cs typeface="Roboto Mono"/>
                <a:sym typeface="Roboto Mono"/>
              </a:rPr>
              <a:t> euclidean_distance(x, y):</a:t>
            </a:r>
            <a:endParaRPr sz="12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F51B5"/>
                </a:solidFill>
                <a:latin typeface="Roboto Mono"/>
                <a:ea typeface="Roboto Mono"/>
                <a:cs typeface="Roboto Mono"/>
                <a:sym typeface="Roboto Mono"/>
              </a:rPr>
              <a:t>return</a:t>
            </a:r>
            <a:r>
              <a:rPr lang="en" sz="1200">
                <a:solidFill>
                  <a:srgbClr val="37474F"/>
                </a:solidFill>
                <a:latin typeface="Roboto Mono"/>
                <a:ea typeface="Roboto Mono"/>
                <a:cs typeface="Roboto Mono"/>
                <a:sym typeface="Roboto Mono"/>
              </a:rPr>
              <a:t> np.sqrt(np.</a:t>
            </a:r>
            <a:r>
              <a:rPr lang="en" sz="1200">
                <a:solidFill>
                  <a:srgbClr val="9C27B0"/>
                </a:solidFill>
                <a:latin typeface="Roboto Mono"/>
                <a:ea typeface="Roboto Mono"/>
                <a:cs typeface="Roboto Mono"/>
                <a:sym typeface="Roboto Mono"/>
              </a:rPr>
              <a:t>sum</a:t>
            </a:r>
            <a:r>
              <a:rPr lang="en" sz="1200">
                <a:solidFill>
                  <a:srgbClr val="37474F"/>
                </a:solidFill>
                <a:latin typeface="Roboto Mono"/>
                <a:ea typeface="Roboto Mono"/>
                <a:cs typeface="Roboto Mono"/>
                <a:sym typeface="Roboto Mono"/>
              </a:rPr>
              <a:t>((x - y) ** </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a:t>
            </a:r>
            <a:endParaRPr/>
          </a:p>
        </p:txBody>
      </p:sp>
      <p:sp>
        <p:nvSpPr>
          <p:cNvPr id="133" name="Google Shape;133;p24"/>
          <p:cNvSpPr txBox="1"/>
          <p:nvPr/>
        </p:nvSpPr>
        <p:spPr>
          <a:xfrm>
            <a:off x="567925" y="2982375"/>
            <a:ext cx="7100100" cy="18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rPr>
              <a:t>Cosine similarity</a:t>
            </a:r>
            <a:endParaRPr>
              <a:solidFill>
                <a:srgbClr val="4A86E8"/>
              </a:solidFill>
            </a:endParaRPr>
          </a:p>
          <a:p>
            <a:pPr marL="274320" lvl="0" indent="-317500" algn="l" rtl="0">
              <a:spcBef>
                <a:spcPts val="0"/>
              </a:spcBef>
              <a:spcAft>
                <a:spcPts val="0"/>
              </a:spcAft>
              <a:buSzPts val="1400"/>
              <a:buChar char="-"/>
            </a:pPr>
            <a:r>
              <a:rPr lang="en"/>
              <a:t>Angular distance between two points</a:t>
            </a:r>
            <a:endParaRPr/>
          </a:p>
          <a:p>
            <a:pPr marL="274320" lvl="0" indent="-317500" algn="l" rtl="0">
              <a:spcBef>
                <a:spcPts val="0"/>
              </a:spcBef>
              <a:spcAft>
                <a:spcPts val="0"/>
              </a:spcAft>
              <a:buSzPts val="1400"/>
              <a:buChar char="-"/>
            </a:pPr>
            <a:r>
              <a:rPr lang="en"/>
              <a:t>Considers direction of vectors</a:t>
            </a:r>
            <a:endParaRPr/>
          </a:p>
          <a:p>
            <a:pPr marL="274320" lvl="0" indent="-317500" algn="l" rtl="0">
              <a:spcBef>
                <a:spcPts val="0"/>
              </a:spcBef>
              <a:spcAft>
                <a:spcPts val="0"/>
              </a:spcAft>
              <a:buSzPts val="1400"/>
              <a:buChar char="-"/>
            </a:pPr>
            <a:r>
              <a:rPr lang="en"/>
              <a:t>Range: (-1, 1)</a:t>
            </a:r>
            <a:endParaRPr/>
          </a:p>
          <a:p>
            <a:pPr marL="274320" lvl="0" indent="-317500" algn="l" rtl="0">
              <a:spcBef>
                <a:spcPts val="0"/>
              </a:spcBef>
              <a:spcAft>
                <a:spcPts val="0"/>
              </a:spcAft>
              <a:buSzPts val="1400"/>
              <a:buChar char="-"/>
            </a:pPr>
            <a:r>
              <a:rPr lang="en"/>
              <a:t>Interpretation: higher is more similar</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3F51B5"/>
                </a:solidFill>
                <a:latin typeface="Roboto Mono"/>
                <a:ea typeface="Roboto Mono"/>
                <a:cs typeface="Roboto Mono"/>
                <a:sym typeface="Roboto Mono"/>
              </a:rPr>
              <a:t>def</a:t>
            </a:r>
            <a:r>
              <a:rPr lang="en" sz="1200">
                <a:solidFill>
                  <a:srgbClr val="37474F"/>
                </a:solidFill>
                <a:latin typeface="Roboto Mono"/>
                <a:ea typeface="Roboto Mono"/>
                <a:cs typeface="Roboto Mono"/>
                <a:sym typeface="Roboto Mono"/>
              </a:rPr>
              <a:t> cosine_similarity(x, y):</a:t>
            </a:r>
            <a:endParaRPr sz="12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F51B5"/>
                </a:solidFill>
                <a:latin typeface="Roboto Mono"/>
                <a:ea typeface="Roboto Mono"/>
                <a:cs typeface="Roboto Mono"/>
                <a:sym typeface="Roboto Mono"/>
              </a:rPr>
              <a:t>return</a:t>
            </a:r>
            <a:r>
              <a:rPr lang="en" sz="1200">
                <a:solidFill>
                  <a:srgbClr val="37474F"/>
                </a:solidFill>
                <a:latin typeface="Roboto Mono"/>
                <a:ea typeface="Roboto Mono"/>
                <a:cs typeface="Roboto Mono"/>
                <a:sym typeface="Roboto Mono"/>
              </a:rPr>
              <a:t> np.dot(x, y) / (np.sqrt(np.dot(x, x)) * np.sqrt(np.dot(y, y)))</a:t>
            </a:r>
            <a:endParaRPr/>
          </a:p>
          <a:p>
            <a:pPr marL="0" lvl="0" indent="0" algn="l" rtl="0">
              <a:lnSpc>
                <a:spcPct val="150000"/>
              </a:lnSpc>
              <a:spcBef>
                <a:spcPts val="0"/>
              </a:spcBef>
              <a:spcAft>
                <a:spcPts val="0"/>
              </a:spcAft>
              <a:buNone/>
            </a:pPr>
            <a:endParaRPr sz="1200">
              <a:solidFill>
                <a:srgbClr val="3F51B5"/>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200">
              <a:solidFill>
                <a:srgbClr val="3F51B5"/>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2: </a:t>
            </a:r>
            <a:r>
              <a:rPr lang="en" i="1"/>
              <a:t>learn</a:t>
            </a:r>
            <a:r>
              <a:rPr lang="en"/>
              <a:t> a distance metric?</a:t>
            </a:r>
            <a:endParaRPr/>
          </a:p>
        </p:txBody>
      </p:sp>
      <p:sp>
        <p:nvSpPr>
          <p:cNvPr id="139" name="Google Shape;13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Instead of picking a distance metric that may not work well for our feature space, we can also </a:t>
            </a:r>
            <a:r>
              <a:rPr lang="en" i="1" dirty="0"/>
              <a:t>learn</a:t>
            </a:r>
            <a:r>
              <a:rPr lang="en" dirty="0"/>
              <a:t> a distance metric. Called “distance metric learning”</a:t>
            </a:r>
            <a:endParaRPr dirty="0"/>
          </a:p>
          <a:p>
            <a:pPr marL="457200" lvl="0" indent="-342900" algn="l" rtl="0">
              <a:spcBef>
                <a:spcPts val="0"/>
              </a:spcBef>
              <a:spcAft>
                <a:spcPts val="0"/>
              </a:spcAft>
              <a:buSzPts val="1800"/>
              <a:buChar char="-"/>
            </a:pPr>
            <a:r>
              <a:rPr lang="en" dirty="0"/>
              <a:t>Function that takes 2 sets of features and outputs a positive number</a:t>
            </a:r>
            <a:endParaRPr dirty="0"/>
          </a:p>
          <a:p>
            <a:pPr marL="457200" lvl="0" indent="-342900" algn="l" rtl="0">
              <a:spcBef>
                <a:spcPts val="0"/>
              </a:spcBef>
              <a:spcAft>
                <a:spcPts val="0"/>
              </a:spcAft>
              <a:buSzPts val="1800"/>
              <a:buChar char="-"/>
            </a:pPr>
            <a:r>
              <a:rPr lang="en" dirty="0"/>
              <a:t>Has the potential to:</a:t>
            </a:r>
            <a:endParaRPr dirty="0"/>
          </a:p>
          <a:p>
            <a:pPr marL="914400" lvl="1" indent="-317500" algn="l" rtl="0">
              <a:spcBef>
                <a:spcPts val="0"/>
              </a:spcBef>
              <a:spcAft>
                <a:spcPts val="0"/>
              </a:spcAft>
              <a:buSzPts val="1400"/>
              <a:buChar char="-"/>
            </a:pPr>
            <a:r>
              <a:rPr lang="en" dirty="0"/>
              <a:t>Learn relative feature importance</a:t>
            </a:r>
            <a:endParaRPr dirty="0"/>
          </a:p>
          <a:p>
            <a:pPr marL="914400" lvl="1" indent="-317500" algn="l" rtl="0">
              <a:spcBef>
                <a:spcPts val="0"/>
              </a:spcBef>
              <a:spcAft>
                <a:spcPts val="0"/>
              </a:spcAft>
              <a:buSzPts val="1400"/>
              <a:buChar char="-"/>
            </a:pPr>
            <a:r>
              <a:rPr lang="en" dirty="0"/>
              <a:t>Account for feature interactions</a:t>
            </a:r>
            <a:endParaRPr dirty="0"/>
          </a:p>
          <a:p>
            <a:pPr marL="914400" lvl="1" indent="-317500" algn="l" rtl="0">
              <a:spcBef>
                <a:spcPts val="0"/>
              </a:spcBef>
              <a:spcAft>
                <a:spcPts val="0"/>
              </a:spcAft>
              <a:buSzPts val="1400"/>
              <a:buChar char="-"/>
            </a:pPr>
            <a:r>
              <a:rPr lang="en" dirty="0"/>
              <a:t>Reduce the load on feature engineering</a:t>
            </a:r>
            <a:endParaRPr dirty="0"/>
          </a:p>
          <a:p>
            <a:pPr marL="457200" lvl="0" indent="-342900" algn="l" rtl="0">
              <a:spcBef>
                <a:spcPts val="0"/>
              </a:spcBef>
              <a:spcAft>
                <a:spcPts val="0"/>
              </a:spcAft>
              <a:buSzPts val="1800"/>
              <a:buChar char="-"/>
            </a:pPr>
            <a:r>
              <a:rPr lang="en" dirty="0"/>
              <a:t>Challenges: how to train?</a:t>
            </a:r>
            <a:endParaRPr dirty="0"/>
          </a:p>
          <a:p>
            <a:pPr marL="457200" lvl="0" indent="-342900" algn="l" rtl="0">
              <a:spcBef>
                <a:spcPts val="0"/>
              </a:spcBef>
              <a:spcAft>
                <a:spcPts val="0"/>
              </a:spcAft>
              <a:buSzPts val="1800"/>
              <a:buChar char="-"/>
            </a:pPr>
            <a:r>
              <a:rPr lang="en" u="sng" dirty="0">
                <a:solidFill>
                  <a:schemeClr val="hlink"/>
                </a:solidFill>
                <a:hlinkClick r:id="rId3"/>
              </a:rPr>
              <a:t>Comprehensive overview and technical tutorial</a:t>
            </a:r>
            <a:endParaRPr dirty="0"/>
          </a:p>
        </p:txBody>
      </p:sp>
      <p:grpSp>
        <p:nvGrpSpPr>
          <p:cNvPr id="140" name="Google Shape;140;p25"/>
          <p:cNvGrpSpPr/>
          <p:nvPr/>
        </p:nvGrpSpPr>
        <p:grpSpPr>
          <a:xfrm>
            <a:off x="6558200" y="2889225"/>
            <a:ext cx="2338775" cy="229350"/>
            <a:chOff x="6253400" y="2736825"/>
            <a:chExt cx="2338775" cy="229350"/>
          </a:xfrm>
        </p:grpSpPr>
        <p:sp>
          <p:nvSpPr>
            <p:cNvPr id="141" name="Google Shape;141;p25"/>
            <p:cNvSpPr/>
            <p:nvPr/>
          </p:nvSpPr>
          <p:spPr>
            <a:xfrm>
              <a:off x="6253400" y="2736975"/>
              <a:ext cx="1084800" cy="2292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Item 1</a:t>
              </a:r>
              <a:endParaRPr sz="1200"/>
            </a:p>
          </p:txBody>
        </p:sp>
        <p:sp>
          <p:nvSpPr>
            <p:cNvPr id="142" name="Google Shape;142;p25"/>
            <p:cNvSpPr/>
            <p:nvPr/>
          </p:nvSpPr>
          <p:spPr>
            <a:xfrm>
              <a:off x="7507375" y="2736825"/>
              <a:ext cx="1084800" cy="2292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Item 2</a:t>
              </a:r>
              <a:endParaRPr sz="1200"/>
            </a:p>
          </p:txBody>
        </p:sp>
      </p:grpSp>
      <p:sp>
        <p:nvSpPr>
          <p:cNvPr id="143" name="Google Shape;143;p25"/>
          <p:cNvSpPr/>
          <p:nvPr/>
        </p:nvSpPr>
        <p:spPr>
          <a:xfrm>
            <a:off x="7159838" y="3423150"/>
            <a:ext cx="1135500" cy="847500"/>
          </a:xfrm>
          <a:prstGeom prst="snip2SameRect">
            <a:avLst>
              <a:gd name="adj1" fmla="val 0"/>
              <a:gd name="adj2"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 b)</a:t>
            </a:r>
            <a:endParaRPr sz="1200"/>
          </a:p>
        </p:txBody>
      </p:sp>
      <p:sp>
        <p:nvSpPr>
          <p:cNvPr id="144" name="Google Shape;144;p25"/>
          <p:cNvSpPr/>
          <p:nvPr/>
        </p:nvSpPr>
        <p:spPr>
          <a:xfrm>
            <a:off x="7575200" y="4490825"/>
            <a:ext cx="304800" cy="2292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
            </a:r>
            <a:endParaRPr sz="1200"/>
          </a:p>
        </p:txBody>
      </p:sp>
      <p:cxnSp>
        <p:nvCxnSpPr>
          <p:cNvPr id="145" name="Google Shape;145;p25"/>
          <p:cNvCxnSpPr>
            <a:stCxn id="141" idx="2"/>
            <a:endCxn id="143" idx="3"/>
          </p:cNvCxnSpPr>
          <p:nvPr/>
        </p:nvCxnSpPr>
        <p:spPr>
          <a:xfrm>
            <a:off x="7100600" y="3118575"/>
            <a:ext cx="627000" cy="304500"/>
          </a:xfrm>
          <a:prstGeom prst="straightConnector1">
            <a:avLst/>
          </a:prstGeom>
          <a:noFill/>
          <a:ln w="19050" cap="flat" cmpd="sng">
            <a:solidFill>
              <a:schemeClr val="dk2"/>
            </a:solidFill>
            <a:prstDash val="solid"/>
            <a:round/>
            <a:headEnd type="none" w="med" len="med"/>
            <a:tailEnd type="stealth" w="med" len="med"/>
          </a:ln>
        </p:spPr>
      </p:cxnSp>
      <p:cxnSp>
        <p:nvCxnSpPr>
          <p:cNvPr id="146" name="Google Shape;146;p25"/>
          <p:cNvCxnSpPr>
            <a:stCxn id="142" idx="2"/>
            <a:endCxn id="143" idx="3"/>
          </p:cNvCxnSpPr>
          <p:nvPr/>
        </p:nvCxnSpPr>
        <p:spPr>
          <a:xfrm flipH="1">
            <a:off x="7727575" y="3118425"/>
            <a:ext cx="627000" cy="304800"/>
          </a:xfrm>
          <a:prstGeom prst="straightConnector1">
            <a:avLst/>
          </a:prstGeom>
          <a:noFill/>
          <a:ln w="19050" cap="flat" cmpd="sng">
            <a:solidFill>
              <a:schemeClr val="dk2"/>
            </a:solidFill>
            <a:prstDash val="solid"/>
            <a:round/>
            <a:headEnd type="none" w="med" len="med"/>
            <a:tailEnd type="stealth" w="med" len="med"/>
          </a:ln>
        </p:spPr>
      </p:cxnSp>
      <p:cxnSp>
        <p:nvCxnSpPr>
          <p:cNvPr id="147" name="Google Shape;147;p25"/>
          <p:cNvCxnSpPr>
            <a:stCxn id="143" idx="1"/>
            <a:endCxn id="144" idx="0"/>
          </p:cNvCxnSpPr>
          <p:nvPr/>
        </p:nvCxnSpPr>
        <p:spPr>
          <a:xfrm>
            <a:off x="7727588" y="4270650"/>
            <a:ext cx="0" cy="2202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3: recommend items</a:t>
            </a:r>
            <a:endParaRPr/>
          </a:p>
        </p:txBody>
      </p:sp>
      <p:sp>
        <p:nvSpPr>
          <p:cNvPr id="153" name="Google Shape;153;p26"/>
          <p:cNvSpPr txBox="1">
            <a:spLocks noGrp="1"/>
          </p:cNvSpPr>
          <p:nvPr>
            <p:ph type="body" idx="1"/>
          </p:nvPr>
        </p:nvSpPr>
        <p:spPr>
          <a:xfrm>
            <a:off x="311700" y="1152475"/>
            <a:ext cx="8520600" cy="94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Based on the user’s items, (e.g. currently viewing, cart, history), recommend items with the </a:t>
            </a:r>
            <a:r>
              <a:rPr lang="en" i="1"/>
              <a:t>highest similarity</a:t>
            </a:r>
            <a:r>
              <a:rPr lang="en"/>
              <a:t> (i.e. </a:t>
            </a:r>
            <a:r>
              <a:rPr lang="en" i="1"/>
              <a:t>lowest distance</a:t>
            </a:r>
            <a:r>
              <a:rPr lang="en"/>
              <a:t>)</a:t>
            </a:r>
            <a:endParaRPr/>
          </a:p>
        </p:txBody>
      </p:sp>
      <p:pic>
        <p:nvPicPr>
          <p:cNvPr id="154" name="Google Shape;154;p26"/>
          <p:cNvPicPr preferRelativeResize="0"/>
          <p:nvPr/>
        </p:nvPicPr>
        <p:blipFill>
          <a:blip r:embed="rId3">
            <a:alphaModFix/>
          </a:blip>
          <a:stretch>
            <a:fillRect/>
          </a:stretch>
        </p:blipFill>
        <p:spPr>
          <a:xfrm>
            <a:off x="2732222" y="2095800"/>
            <a:ext cx="3679550" cy="2745875"/>
          </a:xfrm>
          <a:prstGeom prst="rect">
            <a:avLst/>
          </a:prstGeom>
          <a:noFill/>
          <a:ln>
            <a:noFill/>
          </a:ln>
        </p:spPr>
      </p:pic>
      <p:cxnSp>
        <p:nvCxnSpPr>
          <p:cNvPr id="155" name="Google Shape;155;p26"/>
          <p:cNvCxnSpPr/>
          <p:nvPr/>
        </p:nvCxnSpPr>
        <p:spPr>
          <a:xfrm rot="10800000" flipH="1">
            <a:off x="3649200" y="3095775"/>
            <a:ext cx="283200" cy="117900"/>
          </a:xfrm>
          <a:prstGeom prst="straightConnector1">
            <a:avLst/>
          </a:prstGeom>
          <a:noFill/>
          <a:ln w="9525" cap="flat" cmpd="sng">
            <a:solidFill>
              <a:schemeClr val="dk2"/>
            </a:solidFill>
            <a:prstDash val="solid"/>
            <a:round/>
            <a:headEnd type="none" w="med" len="med"/>
            <a:tailEnd type="triangle" w="med" len="med"/>
          </a:ln>
        </p:spPr>
      </p:cxnSp>
      <p:cxnSp>
        <p:nvCxnSpPr>
          <p:cNvPr id="156" name="Google Shape;156;p26"/>
          <p:cNvCxnSpPr/>
          <p:nvPr/>
        </p:nvCxnSpPr>
        <p:spPr>
          <a:xfrm flipH="1">
            <a:off x="4105275" y="2600250"/>
            <a:ext cx="464100" cy="306600"/>
          </a:xfrm>
          <a:prstGeom prst="straightConnector1">
            <a:avLst/>
          </a:prstGeom>
          <a:noFill/>
          <a:ln w="9525" cap="flat" cmpd="sng">
            <a:solidFill>
              <a:schemeClr val="dk2"/>
            </a:solidFill>
            <a:prstDash val="solid"/>
            <a:round/>
            <a:headEnd type="none" w="med" len="med"/>
            <a:tailEnd type="triangle" w="med" len="med"/>
          </a:ln>
        </p:spPr>
      </p:cxnSp>
      <p:sp>
        <p:nvSpPr>
          <p:cNvPr id="157" name="Google Shape;157;p26"/>
          <p:cNvSpPr txBox="1"/>
          <p:nvPr/>
        </p:nvSpPr>
        <p:spPr>
          <a:xfrm>
            <a:off x="3266725" y="3095775"/>
            <a:ext cx="503400" cy="3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item</a:t>
            </a:r>
            <a:endParaRPr sz="1000"/>
          </a:p>
        </p:txBody>
      </p:sp>
      <p:sp>
        <p:nvSpPr>
          <p:cNvPr id="158" name="Google Shape;158;p26"/>
          <p:cNvSpPr txBox="1"/>
          <p:nvPr/>
        </p:nvSpPr>
        <p:spPr>
          <a:xfrm>
            <a:off x="4512325" y="2419350"/>
            <a:ext cx="882900" cy="3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most similar</a:t>
            </a:r>
            <a:endParaRPr sz="1000"/>
          </a:p>
        </p:txBody>
      </p:sp>
      <p:sp>
        <p:nvSpPr>
          <p:cNvPr id="159" name="Google Shape;159;p26"/>
          <p:cNvSpPr txBox="1"/>
          <p:nvPr/>
        </p:nvSpPr>
        <p:spPr>
          <a:xfrm>
            <a:off x="3818825" y="4671900"/>
            <a:ext cx="164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Feature 1</a:t>
            </a:r>
            <a:endParaRPr b="1">
              <a:solidFill>
                <a:schemeClr val="dk1"/>
              </a:solidFill>
            </a:endParaRPr>
          </a:p>
        </p:txBody>
      </p:sp>
      <p:sp>
        <p:nvSpPr>
          <p:cNvPr id="160" name="Google Shape;160;p26"/>
          <p:cNvSpPr txBox="1"/>
          <p:nvPr/>
        </p:nvSpPr>
        <p:spPr>
          <a:xfrm rot="-5400000">
            <a:off x="1967325" y="3144950"/>
            <a:ext cx="164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Feature 2</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 movie feature engineering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movie feature engineering</a:t>
            </a:r>
            <a:endParaRPr/>
          </a:p>
        </p:txBody>
      </p:sp>
      <p:sp>
        <p:nvSpPr>
          <p:cNvPr id="171" name="Google Shape;17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Imagine you are a data scientist at Netflix trying to come up with movie features for a content-based recommender</a:t>
            </a:r>
            <a:endParaRPr/>
          </a:p>
          <a:p>
            <a:pPr marL="457200" lvl="0" indent="-342900" algn="l" rtl="0">
              <a:spcBef>
                <a:spcPts val="0"/>
              </a:spcBef>
              <a:spcAft>
                <a:spcPts val="0"/>
              </a:spcAft>
              <a:buSzPts val="1800"/>
              <a:buChar char="-"/>
            </a:pPr>
            <a:r>
              <a:rPr lang="en"/>
              <a:t>Assume access to video, audio, dialogue, genre, description, twitter, etc.</a:t>
            </a:r>
            <a:endParaRPr/>
          </a:p>
          <a:p>
            <a:pPr marL="457200" lvl="0" indent="-342900" algn="l" rtl="0">
              <a:spcBef>
                <a:spcPts val="0"/>
              </a:spcBef>
              <a:spcAft>
                <a:spcPts val="0"/>
              </a:spcAft>
              <a:buSzPts val="1800"/>
              <a:buChar char="-"/>
            </a:pPr>
            <a:r>
              <a:rPr lang="en"/>
              <a:t>In groups, come up with 1 or more features that you could use</a:t>
            </a:r>
            <a:endParaRPr/>
          </a:p>
          <a:p>
            <a:pPr marL="914400" lvl="1" indent="-317500" algn="l" rtl="0">
              <a:spcBef>
                <a:spcPts val="0"/>
              </a:spcBef>
              <a:spcAft>
                <a:spcPts val="0"/>
              </a:spcAft>
              <a:buSzPts val="1400"/>
              <a:buChar char="-"/>
            </a:pPr>
            <a:r>
              <a:rPr lang="en"/>
              <a:t>What is the feature?</a:t>
            </a:r>
            <a:endParaRPr/>
          </a:p>
          <a:p>
            <a:pPr marL="914400" lvl="1" indent="-317500" algn="l" rtl="0">
              <a:spcBef>
                <a:spcPts val="0"/>
              </a:spcBef>
              <a:spcAft>
                <a:spcPts val="0"/>
              </a:spcAft>
              <a:buSzPts val="1400"/>
              <a:buChar char="-"/>
            </a:pPr>
            <a:r>
              <a:rPr lang="en"/>
              <a:t>Why would this feature be useful? What relevant information would it carry?</a:t>
            </a:r>
            <a:endParaRPr/>
          </a:p>
          <a:p>
            <a:pPr marL="914400" lvl="1" indent="-317500" algn="l" rtl="0">
              <a:spcBef>
                <a:spcPts val="0"/>
              </a:spcBef>
              <a:spcAft>
                <a:spcPts val="0"/>
              </a:spcAft>
              <a:buSzPts val="1400"/>
              <a:buChar char="-"/>
            </a:pPr>
            <a:r>
              <a:rPr lang="en"/>
              <a:t>How would you engineer (or learn) the feature from the raw data? (i.e. numeric representation)</a:t>
            </a:r>
            <a:endParaRPr/>
          </a:p>
          <a:p>
            <a:pPr marL="914400" lvl="1" indent="-317500" algn="l" rtl="0">
              <a:spcBef>
                <a:spcPts val="0"/>
              </a:spcBef>
              <a:spcAft>
                <a:spcPts val="0"/>
              </a:spcAft>
              <a:buSzPts val="1400"/>
              <a:buChar char="-"/>
            </a:pPr>
            <a:r>
              <a:rPr lang="en"/>
              <a:t>What would be the challenges, if any?</a:t>
            </a:r>
            <a:endParaRPr/>
          </a:p>
          <a:p>
            <a:pPr marL="457200" lvl="0" indent="-342900" algn="l" rtl="0">
              <a:spcBef>
                <a:spcPts val="0"/>
              </a:spcBef>
              <a:spcAft>
                <a:spcPts val="0"/>
              </a:spcAft>
              <a:buSzPts val="1800"/>
              <a:buChar char="-"/>
            </a:pPr>
            <a:r>
              <a:rPr lang="en"/>
              <a:t>10 minutes in groups, then verbally tell us your ideas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colour palette</a:t>
            </a:r>
            <a:endParaRPr/>
          </a:p>
        </p:txBody>
      </p:sp>
      <p:pic>
        <p:nvPicPr>
          <p:cNvPr id="177" name="Google Shape;177;p29"/>
          <p:cNvPicPr preferRelativeResize="0"/>
          <p:nvPr/>
        </p:nvPicPr>
        <p:blipFill>
          <a:blip r:embed="rId3">
            <a:alphaModFix/>
          </a:blip>
          <a:stretch>
            <a:fillRect/>
          </a:stretch>
        </p:blipFill>
        <p:spPr>
          <a:xfrm>
            <a:off x="5618075" y="1977187"/>
            <a:ext cx="2406650" cy="2005551"/>
          </a:xfrm>
          <a:prstGeom prst="rect">
            <a:avLst/>
          </a:prstGeom>
          <a:noFill/>
          <a:ln>
            <a:noFill/>
          </a:ln>
        </p:spPr>
      </p:pic>
      <p:pic>
        <p:nvPicPr>
          <p:cNvPr id="178" name="Google Shape;178;p29"/>
          <p:cNvPicPr preferRelativeResize="0"/>
          <p:nvPr/>
        </p:nvPicPr>
        <p:blipFill>
          <a:blip r:embed="rId4">
            <a:alphaModFix/>
          </a:blip>
          <a:stretch>
            <a:fillRect/>
          </a:stretch>
        </p:blipFill>
        <p:spPr>
          <a:xfrm>
            <a:off x="864200" y="1607163"/>
            <a:ext cx="3660749" cy="2745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 </a:t>
            </a:r>
            <a:endParaRPr/>
          </a:p>
          <a:p>
            <a:pPr marL="0" lvl="0" indent="0" algn="ctr" rtl="0">
              <a:spcBef>
                <a:spcPts val="0"/>
              </a:spcBef>
              <a:spcAft>
                <a:spcPts val="0"/>
              </a:spcAft>
              <a:buNone/>
            </a:pPr>
            <a:r>
              <a:rPr lang="en"/>
              <a:t>co-occurrence feature engineering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pic>
        <p:nvPicPr>
          <p:cNvPr id="189" name="Google Shape;189;p31"/>
          <p:cNvPicPr preferRelativeResize="0"/>
          <p:nvPr/>
        </p:nvPicPr>
        <p:blipFill>
          <a:blip r:embed="rId3">
            <a:alphaModFix/>
          </a:blip>
          <a:stretch>
            <a:fillRect/>
          </a:stretch>
        </p:blipFill>
        <p:spPr>
          <a:xfrm>
            <a:off x="985825" y="1162650"/>
            <a:ext cx="7172325" cy="375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a:t>
            </a:r>
            <a:endParaRPr/>
          </a:p>
        </p:txBody>
      </p:sp>
      <p:sp>
        <p:nvSpPr>
          <p:cNvPr id="62" name="Google Shape;62;p14"/>
          <p:cNvSpPr txBox="1">
            <a:spLocks noGrp="1"/>
          </p:cNvSpPr>
          <p:nvPr>
            <p:ph type="body" idx="1"/>
          </p:nvPr>
        </p:nvSpPr>
        <p:spPr>
          <a:xfrm>
            <a:off x="311700" y="1152475"/>
            <a:ext cx="8520600" cy="384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Overview</a:t>
            </a:r>
            <a:endParaRPr dirty="0"/>
          </a:p>
          <a:p>
            <a:pPr marL="457200" lvl="0" indent="-342900" algn="l" rtl="0">
              <a:spcBef>
                <a:spcPts val="0"/>
              </a:spcBef>
              <a:spcAft>
                <a:spcPts val="0"/>
              </a:spcAft>
              <a:buSzPts val="1800"/>
              <a:buChar char="-"/>
            </a:pPr>
            <a:r>
              <a:rPr lang="en" dirty="0"/>
              <a:t>Content-based vs. collaborative</a:t>
            </a:r>
            <a:endParaRPr dirty="0"/>
          </a:p>
          <a:p>
            <a:pPr marL="457200" lvl="0" indent="-342900" algn="l" rtl="0">
              <a:spcBef>
                <a:spcPts val="0"/>
              </a:spcBef>
              <a:spcAft>
                <a:spcPts val="0"/>
              </a:spcAft>
              <a:buSzPts val="1800"/>
              <a:buChar char="-"/>
            </a:pPr>
            <a:r>
              <a:rPr lang="en" dirty="0"/>
              <a:t>Content-based recommender</a:t>
            </a:r>
            <a:endParaRPr dirty="0"/>
          </a:p>
          <a:p>
            <a:pPr marL="914400" lvl="1" indent="-317500" algn="l" rtl="0">
              <a:spcBef>
                <a:spcPts val="0"/>
              </a:spcBef>
              <a:spcAft>
                <a:spcPts val="0"/>
              </a:spcAft>
              <a:buSzPts val="1400"/>
              <a:buChar char="-"/>
            </a:pPr>
            <a:r>
              <a:rPr lang="en" dirty="0"/>
              <a:t>Step 1: Define item features</a:t>
            </a:r>
            <a:endParaRPr dirty="0"/>
          </a:p>
          <a:p>
            <a:pPr marL="914400" lvl="1" indent="-317500" algn="l" rtl="0">
              <a:spcBef>
                <a:spcPts val="0"/>
              </a:spcBef>
              <a:spcAft>
                <a:spcPts val="0"/>
              </a:spcAft>
              <a:buSzPts val="1400"/>
              <a:buChar char="-"/>
            </a:pPr>
            <a:r>
              <a:rPr lang="en" dirty="0"/>
              <a:t>Step 2: Define a distance metric</a:t>
            </a:r>
            <a:endParaRPr dirty="0"/>
          </a:p>
          <a:p>
            <a:pPr marL="914400" lvl="1" indent="-317500" algn="l" rtl="0">
              <a:spcBef>
                <a:spcPts val="0"/>
              </a:spcBef>
              <a:spcAft>
                <a:spcPts val="0"/>
              </a:spcAft>
              <a:buSzPts val="1400"/>
              <a:buChar char="-"/>
            </a:pPr>
            <a:r>
              <a:rPr lang="en" dirty="0"/>
              <a:t>Step 3: Recommend similar items</a:t>
            </a:r>
            <a:endParaRPr dirty="0"/>
          </a:p>
          <a:p>
            <a:pPr marL="457200" lvl="0" indent="-342900" algn="l" rtl="0">
              <a:spcBef>
                <a:spcPts val="0"/>
              </a:spcBef>
              <a:spcAft>
                <a:spcPts val="0"/>
              </a:spcAft>
              <a:buSzPts val="1800"/>
              <a:buChar char="-"/>
            </a:pPr>
            <a:r>
              <a:rPr lang="en" dirty="0"/>
              <a:t>Activity: movie feature engineering</a:t>
            </a:r>
            <a:endParaRPr dirty="0"/>
          </a:p>
          <a:p>
            <a:pPr marL="457200" lvl="0" indent="-342900" algn="l" rtl="0">
              <a:spcBef>
                <a:spcPts val="0"/>
              </a:spcBef>
              <a:spcAft>
                <a:spcPts val="0"/>
              </a:spcAft>
              <a:buSzPts val="1800"/>
              <a:buChar char="-"/>
            </a:pPr>
            <a:r>
              <a:rPr lang="en" dirty="0"/>
              <a:t>Case study: co-occurrence feature engineering</a:t>
            </a:r>
            <a:endParaRPr dirty="0"/>
          </a:p>
          <a:p>
            <a:pPr marL="457200" lvl="0" indent="-342900" algn="l" rtl="0">
              <a:spcBef>
                <a:spcPts val="0"/>
              </a:spcBef>
              <a:spcAft>
                <a:spcPts val="0"/>
              </a:spcAft>
              <a:buSzPts val="1800"/>
              <a:buChar char="-"/>
            </a:pPr>
            <a:r>
              <a:rPr lang="en" dirty="0"/>
              <a:t>Demo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 for arbitrary data</a:t>
            </a:r>
            <a:endParaRPr/>
          </a:p>
        </p:txBody>
      </p:sp>
      <p:pic>
        <p:nvPicPr>
          <p:cNvPr id="195" name="Google Shape;195;p32"/>
          <p:cNvPicPr preferRelativeResize="0"/>
          <p:nvPr/>
        </p:nvPicPr>
        <p:blipFill>
          <a:blip r:embed="rId3">
            <a:alphaModFix/>
          </a:blip>
          <a:stretch>
            <a:fillRect/>
          </a:stretch>
        </p:blipFill>
        <p:spPr>
          <a:xfrm>
            <a:off x="1867588" y="1105100"/>
            <a:ext cx="5408826" cy="390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 for content recommendation features</a:t>
            </a:r>
            <a:endParaRPr/>
          </a:p>
        </p:txBody>
      </p:sp>
      <p:pic>
        <p:nvPicPr>
          <p:cNvPr id="201" name="Google Shape;201;p33"/>
          <p:cNvPicPr preferRelativeResize="0"/>
          <p:nvPr/>
        </p:nvPicPr>
        <p:blipFill>
          <a:blip r:embed="rId3">
            <a:alphaModFix/>
          </a:blip>
          <a:stretch>
            <a:fillRect/>
          </a:stretch>
        </p:blipFill>
        <p:spPr>
          <a:xfrm>
            <a:off x="1223963" y="1511400"/>
            <a:ext cx="6696075" cy="285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198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pic>
        <p:nvPicPr>
          <p:cNvPr id="73" name="Google Shape;73;p16"/>
          <p:cNvPicPr preferRelativeResize="0"/>
          <p:nvPr/>
        </p:nvPicPr>
        <p:blipFill>
          <a:blip r:embed="rId3">
            <a:alphaModFix/>
          </a:blip>
          <a:stretch>
            <a:fillRect/>
          </a:stretch>
        </p:blipFill>
        <p:spPr>
          <a:xfrm>
            <a:off x="4325775" y="363775"/>
            <a:ext cx="4382451" cy="2071650"/>
          </a:xfrm>
          <a:prstGeom prst="rect">
            <a:avLst/>
          </a:prstGeom>
          <a:noFill/>
          <a:ln>
            <a:noFill/>
          </a:ln>
        </p:spPr>
      </p:pic>
      <p:pic>
        <p:nvPicPr>
          <p:cNvPr id="74" name="Google Shape;74;p16"/>
          <p:cNvPicPr preferRelativeResize="0"/>
          <p:nvPr/>
        </p:nvPicPr>
        <p:blipFill>
          <a:blip r:embed="rId4">
            <a:alphaModFix/>
          </a:blip>
          <a:stretch>
            <a:fillRect/>
          </a:stretch>
        </p:blipFill>
        <p:spPr>
          <a:xfrm>
            <a:off x="702950" y="1519550"/>
            <a:ext cx="2884299" cy="2543251"/>
          </a:xfrm>
          <a:prstGeom prst="rect">
            <a:avLst/>
          </a:prstGeom>
          <a:noFill/>
          <a:ln>
            <a:noFill/>
          </a:ln>
        </p:spPr>
      </p:pic>
      <p:pic>
        <p:nvPicPr>
          <p:cNvPr id="75" name="Google Shape;75;p16"/>
          <p:cNvPicPr preferRelativeResize="0"/>
          <p:nvPr/>
        </p:nvPicPr>
        <p:blipFill>
          <a:blip r:embed="rId5">
            <a:alphaModFix/>
          </a:blip>
          <a:stretch>
            <a:fillRect/>
          </a:stretch>
        </p:blipFill>
        <p:spPr>
          <a:xfrm>
            <a:off x="4505450" y="2836325"/>
            <a:ext cx="3376376" cy="2106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Recommender engines</a:t>
            </a:r>
            <a:endParaRPr/>
          </a:p>
        </p:txBody>
      </p:sp>
      <p:sp>
        <p:nvSpPr>
          <p:cNvPr id="81" name="Google Shape;81;p17"/>
          <p:cNvSpPr txBox="1">
            <a:spLocks noGrp="1"/>
          </p:cNvSpPr>
          <p:nvPr>
            <p:ph type="body" idx="1"/>
          </p:nvPr>
        </p:nvSpPr>
        <p:spPr>
          <a:xfrm>
            <a:off x="311700" y="1152475"/>
            <a:ext cx="5689605"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Users</a:t>
            </a:r>
            <a:r>
              <a:rPr lang="en" dirty="0"/>
              <a:t>: purchaser of Amazon products, Netflix binge-watcher, social media subscriber, etc.</a:t>
            </a:r>
            <a:endParaRPr dirty="0"/>
          </a:p>
          <a:p>
            <a:pPr marL="457200" lvl="0" indent="-342900" algn="l" rtl="0">
              <a:spcBef>
                <a:spcPts val="0"/>
              </a:spcBef>
              <a:spcAft>
                <a:spcPts val="0"/>
              </a:spcAft>
              <a:buSzPts val="1800"/>
              <a:buChar char="-"/>
            </a:pPr>
            <a:r>
              <a:rPr lang="en" b="1" dirty="0"/>
              <a:t>Items</a:t>
            </a:r>
            <a:r>
              <a:rPr lang="en" dirty="0"/>
              <a:t>: Amazon products, Netflix shows, social media posts, etc.</a:t>
            </a:r>
            <a:endParaRPr dirty="0"/>
          </a:p>
          <a:p>
            <a:pPr marL="457200" lvl="0" indent="-342900" algn="l" rtl="0">
              <a:spcBef>
                <a:spcPts val="0"/>
              </a:spcBef>
              <a:spcAft>
                <a:spcPts val="0"/>
              </a:spcAft>
              <a:buSzPts val="1800"/>
              <a:buChar char="-"/>
            </a:pPr>
            <a:r>
              <a:rPr lang="en" b="1" dirty="0"/>
              <a:t>Goal</a:t>
            </a:r>
            <a:r>
              <a:rPr lang="en" dirty="0"/>
              <a:t>: optimize some business (e.g. clicks, longer screen time, revenue, conversion rate)</a:t>
            </a:r>
            <a:endParaRPr dirty="0"/>
          </a:p>
          <a:p>
            <a:pPr marL="914400" lvl="1" indent="-317500" algn="l" rtl="0">
              <a:spcBef>
                <a:spcPts val="0"/>
              </a:spcBef>
              <a:spcAft>
                <a:spcPts val="0"/>
              </a:spcAft>
              <a:buSzPts val="1400"/>
              <a:buChar char="-"/>
            </a:pPr>
            <a:r>
              <a:rPr lang="en" dirty="0"/>
              <a:t>Algorithms will often be compared to baselines and alternatives using A/B experiments </a:t>
            </a:r>
            <a:endParaRPr dirty="0"/>
          </a:p>
        </p:txBody>
      </p:sp>
      <p:pic>
        <p:nvPicPr>
          <p:cNvPr id="82" name="Google Shape;82;p17"/>
          <p:cNvPicPr preferRelativeResize="0"/>
          <p:nvPr/>
        </p:nvPicPr>
        <p:blipFill>
          <a:blip r:embed="rId3">
            <a:alphaModFix/>
          </a:blip>
          <a:stretch>
            <a:fillRect/>
          </a:stretch>
        </p:blipFill>
        <p:spPr>
          <a:xfrm>
            <a:off x="6001305" y="1738860"/>
            <a:ext cx="2814040" cy="16657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Content-based vs. collaborative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Content-based vs. collaborative</a:t>
            </a: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Content-based recommender</a:t>
            </a:r>
            <a:r>
              <a:rPr lang="en" dirty="0"/>
              <a:t>: use knowledge of each item to recommend a similar one (item-based recommendation)</a:t>
            </a:r>
            <a:endParaRPr dirty="0"/>
          </a:p>
          <a:p>
            <a:pPr marL="914400" lvl="1" indent="-317500" algn="l" rtl="0">
              <a:spcBef>
                <a:spcPts val="0"/>
              </a:spcBef>
              <a:spcAft>
                <a:spcPts val="0"/>
              </a:spcAft>
              <a:buSzPts val="1400"/>
              <a:buChar char="-"/>
            </a:pPr>
            <a:r>
              <a:rPr lang="en" dirty="0"/>
              <a:t>Example: customer looking at a computer with 8GB RAM, 125 GB HDD, 6 hour battery life</a:t>
            </a:r>
            <a:endParaRPr dirty="0"/>
          </a:p>
          <a:p>
            <a:pPr marL="457200" lvl="0" indent="-342900" algn="l" rtl="0">
              <a:spcBef>
                <a:spcPts val="0"/>
              </a:spcBef>
              <a:spcAft>
                <a:spcPts val="0"/>
              </a:spcAft>
              <a:buSzPts val="1800"/>
              <a:buChar char="-"/>
            </a:pPr>
            <a:r>
              <a:rPr lang="en" b="1" dirty="0"/>
              <a:t>Collaborative filtering</a:t>
            </a:r>
            <a:r>
              <a:rPr lang="en" dirty="0"/>
              <a:t>: use knowledge of a user’s past purchases/selections to recommend what similar users did (user-based recommendation).</a:t>
            </a:r>
            <a:endParaRPr dirty="0"/>
          </a:p>
          <a:p>
            <a:pPr marL="914400" lvl="1" indent="-317500" algn="l" rtl="0">
              <a:spcBef>
                <a:spcPts val="0"/>
              </a:spcBef>
              <a:spcAft>
                <a:spcPts val="0"/>
              </a:spcAft>
              <a:buSzPts val="1400"/>
              <a:buChar char="-"/>
            </a:pPr>
            <a:r>
              <a:rPr lang="en" dirty="0"/>
              <a:t>Example: Netflix recommending me shows based on what others who have watched similar shows to me have also watched</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Content-based vs. collaborative</a:t>
            </a:r>
            <a:endParaRPr/>
          </a:p>
        </p:txBody>
      </p:sp>
      <p:sp>
        <p:nvSpPr>
          <p:cNvPr id="99" name="Google Shape;99;p20"/>
          <p:cNvSpPr txBox="1"/>
          <p:nvPr/>
        </p:nvSpPr>
        <p:spPr>
          <a:xfrm>
            <a:off x="687075" y="1370375"/>
            <a:ext cx="3464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Content-based recommender</a:t>
            </a:r>
            <a:endParaRPr sz="1800" b="1"/>
          </a:p>
        </p:txBody>
      </p:sp>
      <p:sp>
        <p:nvSpPr>
          <p:cNvPr id="100" name="Google Shape;100;p20"/>
          <p:cNvSpPr txBox="1"/>
          <p:nvPr/>
        </p:nvSpPr>
        <p:spPr>
          <a:xfrm>
            <a:off x="4898475" y="1370375"/>
            <a:ext cx="2810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Collaborative filtering</a:t>
            </a:r>
            <a:endParaRPr sz="1800" b="1"/>
          </a:p>
        </p:txBody>
      </p:sp>
      <p:sp>
        <p:nvSpPr>
          <p:cNvPr id="101" name="Google Shape;101;p20"/>
          <p:cNvSpPr txBox="1"/>
          <p:nvPr/>
        </p:nvSpPr>
        <p:spPr>
          <a:xfrm>
            <a:off x="853875" y="1808075"/>
            <a:ext cx="3297900" cy="27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Advantages:</a:t>
            </a:r>
            <a:endParaRPr sz="1600"/>
          </a:p>
          <a:p>
            <a:pPr marL="365760" lvl="1" indent="-238759" algn="l" rtl="0">
              <a:spcBef>
                <a:spcPts val="0"/>
              </a:spcBef>
              <a:spcAft>
                <a:spcPts val="0"/>
              </a:spcAft>
              <a:buSzPts val="1600"/>
              <a:buChar char="-"/>
            </a:pPr>
            <a:r>
              <a:rPr lang="en" sz="1600"/>
              <a:t>Works without user data</a:t>
            </a:r>
            <a:endParaRPr sz="1600"/>
          </a:p>
          <a:p>
            <a:pPr marL="0" lvl="0" indent="0" algn="l" rtl="0">
              <a:spcBef>
                <a:spcPts val="0"/>
              </a:spcBef>
              <a:spcAft>
                <a:spcPts val="0"/>
              </a:spcAft>
              <a:buNone/>
            </a:pPr>
            <a:endParaRPr sz="1600"/>
          </a:p>
          <a:p>
            <a:pPr marL="0" lvl="0" indent="0" algn="l" rtl="0">
              <a:spcBef>
                <a:spcPts val="0"/>
              </a:spcBef>
              <a:spcAft>
                <a:spcPts val="0"/>
              </a:spcAft>
              <a:buClr>
                <a:schemeClr val="dk1"/>
              </a:buClr>
              <a:buSzPts val="1100"/>
              <a:buFont typeface="Arial"/>
              <a:buNone/>
            </a:pPr>
            <a:r>
              <a:rPr lang="en" sz="1600">
                <a:solidFill>
                  <a:schemeClr val="dk1"/>
                </a:solidFill>
              </a:rPr>
              <a:t>Disadvantages:</a:t>
            </a:r>
            <a:endParaRPr sz="1600">
              <a:solidFill>
                <a:schemeClr val="dk1"/>
              </a:solidFill>
            </a:endParaRPr>
          </a:p>
          <a:p>
            <a:pPr marL="365760" lvl="1" indent="-238759" algn="l" rtl="0">
              <a:spcBef>
                <a:spcPts val="0"/>
              </a:spcBef>
              <a:spcAft>
                <a:spcPts val="0"/>
              </a:spcAft>
              <a:buClr>
                <a:schemeClr val="dk1"/>
              </a:buClr>
              <a:buSzPts val="1600"/>
              <a:buChar char="-"/>
            </a:pPr>
            <a:r>
              <a:rPr lang="en" sz="1600">
                <a:solidFill>
                  <a:schemeClr val="dk1"/>
                </a:solidFill>
              </a:rPr>
              <a:t>Requires descriptive data of products</a:t>
            </a:r>
            <a:endParaRPr sz="1600">
              <a:solidFill>
                <a:schemeClr val="dk1"/>
              </a:solidFill>
            </a:endParaRPr>
          </a:p>
          <a:p>
            <a:pPr marL="365760" lvl="1" indent="-238759" algn="l" rtl="0">
              <a:spcBef>
                <a:spcPts val="0"/>
              </a:spcBef>
              <a:spcAft>
                <a:spcPts val="0"/>
              </a:spcAft>
              <a:buClr>
                <a:schemeClr val="dk1"/>
              </a:buClr>
              <a:buSzPts val="1600"/>
              <a:buChar char="-"/>
            </a:pPr>
            <a:r>
              <a:rPr lang="en" sz="1600">
                <a:solidFill>
                  <a:schemeClr val="dk1"/>
                </a:solidFill>
              </a:rPr>
              <a:t>Doesn’t expand user interests</a:t>
            </a:r>
            <a:endParaRPr sz="1600">
              <a:solidFill>
                <a:schemeClr val="dk1"/>
              </a:solidFill>
            </a:endParaRPr>
          </a:p>
        </p:txBody>
      </p:sp>
      <p:sp>
        <p:nvSpPr>
          <p:cNvPr id="102" name="Google Shape;102;p20"/>
          <p:cNvSpPr txBox="1"/>
          <p:nvPr/>
        </p:nvSpPr>
        <p:spPr>
          <a:xfrm>
            <a:off x="5159025" y="1808075"/>
            <a:ext cx="3297900" cy="27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Advantages:</a:t>
            </a:r>
            <a:endParaRPr sz="1600"/>
          </a:p>
          <a:p>
            <a:pPr marL="365760" lvl="1" indent="-238759" algn="l" rtl="0">
              <a:spcBef>
                <a:spcPts val="0"/>
              </a:spcBef>
              <a:spcAft>
                <a:spcPts val="0"/>
              </a:spcAft>
              <a:buSzPts val="1600"/>
              <a:buChar char="-"/>
            </a:pPr>
            <a:r>
              <a:rPr lang="en" sz="1600"/>
              <a:t>Works without descriptive product data</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solidFill>
                  <a:schemeClr val="dk1"/>
                </a:solidFill>
              </a:rPr>
              <a:t>Disadvantages:</a:t>
            </a:r>
            <a:endParaRPr sz="1600">
              <a:solidFill>
                <a:schemeClr val="dk1"/>
              </a:solidFill>
            </a:endParaRPr>
          </a:p>
          <a:p>
            <a:pPr marL="365760" lvl="1" indent="-238759" algn="l" rtl="0">
              <a:spcBef>
                <a:spcPts val="0"/>
              </a:spcBef>
              <a:spcAft>
                <a:spcPts val="0"/>
              </a:spcAft>
              <a:buClr>
                <a:schemeClr val="dk1"/>
              </a:buClr>
              <a:buSzPts val="1600"/>
              <a:buChar char="-"/>
            </a:pPr>
            <a:r>
              <a:rPr lang="en" sz="1600">
                <a:solidFill>
                  <a:schemeClr val="dk1"/>
                </a:solidFill>
              </a:rPr>
              <a:t>Requires user data</a:t>
            </a:r>
            <a:endParaRPr sz="1600">
              <a:solidFill>
                <a:schemeClr val="dk1"/>
              </a:solidFill>
            </a:endParaRPr>
          </a:p>
          <a:p>
            <a:pPr marL="365760" lvl="1" indent="-238759" algn="l" rtl="0">
              <a:spcBef>
                <a:spcPts val="0"/>
              </a:spcBef>
              <a:spcAft>
                <a:spcPts val="0"/>
              </a:spcAft>
              <a:buClr>
                <a:schemeClr val="dk1"/>
              </a:buClr>
              <a:buSzPts val="1600"/>
              <a:buChar char="-"/>
            </a:pPr>
            <a:r>
              <a:rPr lang="en" sz="1600">
                <a:solidFill>
                  <a:schemeClr val="dk1"/>
                </a:solidFill>
              </a:rPr>
              <a:t>Difficult to make recommendations to new users (“cold start” problem)</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Content-based recommender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2161</Words>
  <Application>Microsoft Office PowerPoint</Application>
  <PresentationFormat>On-screen Show (16:9)</PresentationFormat>
  <Paragraphs>234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 Mono</vt:lpstr>
      <vt:lpstr>Simple Light</vt:lpstr>
      <vt:lpstr>W10D1</vt:lpstr>
      <vt:lpstr>Outline for today</vt:lpstr>
      <vt:lpstr>Overview</vt:lpstr>
      <vt:lpstr>Examples</vt:lpstr>
      <vt:lpstr>Recommender engines</vt:lpstr>
      <vt:lpstr>Content-based vs. collaborative</vt:lpstr>
      <vt:lpstr>Content-based vs. collaborative</vt:lpstr>
      <vt:lpstr>Content-based vs. collaborative</vt:lpstr>
      <vt:lpstr>Content-based recommender</vt:lpstr>
      <vt:lpstr>Step 1: define item features</vt:lpstr>
      <vt:lpstr>Step 1: define item features — feature engineering</vt:lpstr>
      <vt:lpstr>Step 2: define a distance metric</vt:lpstr>
      <vt:lpstr>Step 2: learn a distance metric?</vt:lpstr>
      <vt:lpstr>Step 3: recommend items</vt:lpstr>
      <vt:lpstr>Activity: movie feature engineering</vt:lpstr>
      <vt:lpstr>Activity: movie feature engineering</vt:lpstr>
      <vt:lpstr>Example: colour palette</vt:lpstr>
      <vt:lpstr>Case study:  co-occurrence feature engineering</vt:lpstr>
      <vt:lpstr>Word2Vec</vt:lpstr>
      <vt:lpstr>Word2Vec for arbitrary data</vt:lpstr>
      <vt:lpstr>Word2Vec for content recommendation features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W10D1</dc:title>
  <cp:lastModifiedBy>Eng, Jeremy</cp:lastModifiedBy>
  <cp:revision>6</cp:revision>
  <dcterms:modified xsi:type="dcterms:W3CDTF">2022-11-21T16:45:02Z</dcterms:modified>
</cp:coreProperties>
</file>